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IBM Plex Sans"/>
      <p:regular r:id="rId31"/>
      <p:bold r:id="rId32"/>
      <p:italic r:id="rId33"/>
      <p:boldItalic r:id="rId34"/>
    </p:embeddedFont>
    <p:embeddedFont>
      <p:font typeface="IBM Plex Sans Ligh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-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-bold.fntdata"/><Relationship Id="rId13" Type="http://schemas.openxmlformats.org/officeDocument/2006/relationships/slide" Target="slides/slide8.xml"/><Relationship Id="rId35" Type="http://schemas.openxmlformats.org/officeDocument/2006/relationships/font" Target="fonts/IBMPlexSansLight-regular.fntdata"/><Relationship Id="rId12" Type="http://schemas.openxmlformats.org/officeDocument/2006/relationships/slide" Target="slides/slide7.xml"/><Relationship Id="rId34" Type="http://schemas.openxmlformats.org/officeDocument/2006/relationships/font" Target="fonts/IBMPlexSans-boldItalic.fntdata"/><Relationship Id="rId15" Type="http://schemas.openxmlformats.org/officeDocument/2006/relationships/slide" Target="slides/slide10.xml"/><Relationship Id="rId37" Type="http://schemas.openxmlformats.org/officeDocument/2006/relationships/font" Target="fonts/IBMPlexSansLight-italic.fntdata"/><Relationship Id="rId14" Type="http://schemas.openxmlformats.org/officeDocument/2006/relationships/slide" Target="slides/slide9.xml"/><Relationship Id="rId36" Type="http://schemas.openxmlformats.org/officeDocument/2006/relationships/font" Target="fonts/IBMPlexSansLigh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IBMPlexSans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c9dea93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c9dea9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ce3dd35f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ce3dd35f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6c4b28d4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6c4b28d4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ce3dd35f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ce3dd35f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6c4b28d42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6c4b28d4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76c4b28d4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76c4b28d4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6c4b28d42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6c4b28d42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6c4b28d42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6c4b28d42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6c4b28d4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6c4b28d4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6c4b28d42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6c4b28d42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c4b28d42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c4b28d42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6c4b28d42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6c4b28d42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6c4b28d4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6c4b28d4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76c4b28d42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76c4b28d4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de73b8fd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de73b8f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de73b8f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de73b8f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76c4b28d42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76c4b28d42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ca40acf1f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6ca40acf1f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d75ec12fb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d75ec12fb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68041f8b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68041f8b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ce3dd35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ce3dd35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ce3dd35f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ce3dd35f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c4b28d4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6c4b28d4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c4b28d4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c4b28d4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6c4b28d4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6c4b28d4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sic Slide">
  <p:cSld name="TITLE_AND_BODY_3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44500" y="384100"/>
            <a:ext cx="118230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80500" y="2057400"/>
            <a:ext cx="9183000" cy="7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406400" lvl="1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961">
          <p15:clr>
            <a:srgbClr val="FA7B17"/>
          </p15:clr>
        </p15:guide>
        <p15:guide id="2" pos="11035">
          <p15:clr>
            <a:srgbClr val="FA7B17"/>
          </p15:clr>
        </p15:guide>
        <p15:guide id="3" pos="485">
          <p15:clr>
            <a:srgbClr val="FA7B17"/>
          </p15:clr>
        </p15:guide>
        <p15:guide id="4" orient="horz" pos="485">
          <p15:clr>
            <a:srgbClr val="FA7B17"/>
          </p15:clr>
        </p15:guide>
        <p15:guide id="5" orient="horz" pos="5995">
          <p15:clr>
            <a:srgbClr val="FA7B17"/>
          </p15:clr>
        </p15:guide>
        <p15:guide id="6" orient="horz" pos="1454">
          <p15:clr>
            <a:srgbClr val="FA7B17"/>
          </p15:clr>
        </p15:guide>
        <p15:guide id="7" pos="5559">
          <p15:clr>
            <a:srgbClr val="FA7B17"/>
          </p15:clr>
        </p15:guide>
        <p15:guide id="8" pos="8297">
          <p15:clr>
            <a:srgbClr val="FA7B17"/>
          </p15:clr>
        </p15:guide>
        <p15:guide id="9" pos="8699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lide">
  <p:cSld name="TITLE_AND_BODY_3_3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544500" y="384100"/>
            <a:ext cx="89187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580500" y="2057400"/>
            <a:ext cx="8882700" cy="7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406400" lvl="1" marL="914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SzPts val="28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961">
          <p15:clr>
            <a:srgbClr val="FA7B17"/>
          </p15:clr>
        </p15:guide>
        <p15:guide id="2" pos="11035">
          <p15:clr>
            <a:srgbClr val="FA7B17"/>
          </p15:clr>
        </p15:guide>
        <p15:guide id="3" pos="485">
          <p15:clr>
            <a:srgbClr val="FA7B17"/>
          </p15:clr>
        </p15:guide>
        <p15:guide id="4" orient="horz" pos="485">
          <p15:clr>
            <a:srgbClr val="FA7B17"/>
          </p15:clr>
        </p15:guide>
        <p15:guide id="5" orient="horz" pos="5995">
          <p15:clr>
            <a:srgbClr val="FA7B17"/>
          </p15:clr>
        </p15:guide>
        <p15:guide id="6" orient="horz" pos="1454">
          <p15:clr>
            <a:srgbClr val="FA7B17"/>
          </p15:clr>
        </p15:guide>
        <p15:guide id="7" pos="5559">
          <p15:clr>
            <a:srgbClr val="FA7B17"/>
          </p15:clr>
        </p15:guide>
        <p15:guide id="8" pos="8297">
          <p15:clr>
            <a:srgbClr val="FA7B17"/>
          </p15:clr>
        </p15:guide>
        <p15:guide id="9" pos="8699">
          <p15:clr>
            <a:srgbClr val="FA7B17"/>
          </p15:clr>
        </p15:guide>
        <p15:guide id="10" orient="horz" pos="3039">
          <p15:clr>
            <a:srgbClr val="FA7B17"/>
          </p15:clr>
        </p15:guide>
        <p15:guide id="11" orient="horz" pos="3441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and final slide">
  <p:cSld name="TITLE_AND_BODY_3_2_1_1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544500" y="1924425"/>
            <a:ext cx="118230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961">
          <p15:clr>
            <a:srgbClr val="FA7B17"/>
          </p15:clr>
        </p15:guide>
        <p15:guide id="2" pos="11035">
          <p15:clr>
            <a:srgbClr val="FA7B17"/>
          </p15:clr>
        </p15:guide>
        <p15:guide id="3" pos="485">
          <p15:clr>
            <a:srgbClr val="FA7B17"/>
          </p15:clr>
        </p15:guide>
        <p15:guide id="4" orient="horz" pos="485">
          <p15:clr>
            <a:srgbClr val="FA7B17"/>
          </p15:clr>
        </p15:guide>
        <p15:guide id="5" orient="horz" pos="5995">
          <p15:clr>
            <a:srgbClr val="FA7B17"/>
          </p15:clr>
        </p15:guide>
        <p15:guide id="6" orient="horz" pos="1454">
          <p15:clr>
            <a:srgbClr val="FA7B17"/>
          </p15:clr>
        </p15:guide>
        <p15:guide id="7" pos="5559">
          <p15:clr>
            <a:srgbClr val="FA7B17"/>
          </p15:clr>
        </p15:guide>
        <p15:guide id="8" pos="8297">
          <p15:clr>
            <a:srgbClr val="FA7B17"/>
          </p15:clr>
        </p15:guide>
        <p15:guide id="9" pos="8699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2">
  <p:cSld name="TITLE_AND_BODY_3_2_1_1_1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544500" y="1924425"/>
            <a:ext cx="118230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IBM Plex Sans Light"/>
              <a:buNone/>
              <a:defRPr sz="64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961">
          <p15:clr>
            <a:srgbClr val="FA7B17"/>
          </p15:clr>
        </p15:guide>
        <p15:guide id="2" pos="11035">
          <p15:clr>
            <a:srgbClr val="FA7B17"/>
          </p15:clr>
        </p15:guide>
        <p15:guide id="3" pos="485">
          <p15:clr>
            <a:srgbClr val="FA7B17"/>
          </p15:clr>
        </p15:guide>
        <p15:guide id="4" orient="horz" pos="485">
          <p15:clr>
            <a:srgbClr val="FA7B17"/>
          </p15:clr>
        </p15:guide>
        <p15:guide id="5" orient="horz" pos="5995">
          <p15:clr>
            <a:srgbClr val="FA7B17"/>
          </p15:clr>
        </p15:guide>
        <p15:guide id="6" orient="horz" pos="1454">
          <p15:clr>
            <a:srgbClr val="FA7B17"/>
          </p15:clr>
        </p15:guide>
        <p15:guide id="7" pos="5559">
          <p15:clr>
            <a:srgbClr val="FA7B17"/>
          </p15:clr>
        </p15:guide>
        <p15:guide id="8" pos="8297">
          <p15:clr>
            <a:srgbClr val="FA7B17"/>
          </p15:clr>
        </p15:guide>
        <p15:guide id="9" pos="8699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4600"/>
              <a:buFont typeface="IBM Plex Sans Light"/>
              <a:buNone/>
              <a:defRPr i="0" sz="4600" u="none" cap="none" strike="noStrike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●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○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■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●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○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06400" lvl="5" marL="2743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■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06400" lvl="6" marL="32004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●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06400" lvl="7" marL="3657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7E"/>
              </a:buClr>
              <a:buSzPts val="2800"/>
              <a:buFont typeface="IBM Plex Sans"/>
              <a:buChar char="○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06400" lvl="8" marL="4114800" marR="0" rtl="0" algn="l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rgbClr val="00007E"/>
              </a:buClr>
              <a:buSzPts val="2800"/>
              <a:buFont typeface="IBM Plex Sans"/>
              <a:buChar char="■"/>
              <a:defRPr i="0" sz="2800" u="none" cap="none" strike="noStrike">
                <a:solidFill>
                  <a:srgbClr val="00007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3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3" Type="http://schemas.openxmlformats.org/officeDocument/2006/relationships/image" Target="../media/image51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8.png"/><Relationship Id="rId9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35.png"/><Relationship Id="rId8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58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48.png"/><Relationship Id="rId8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5.png"/><Relationship Id="rId10" Type="http://schemas.openxmlformats.org/officeDocument/2006/relationships/image" Target="../media/image61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Relationship Id="rId8" Type="http://schemas.openxmlformats.org/officeDocument/2006/relationships/image" Target="../media/image6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Relationship Id="rId5" Type="http://schemas.openxmlformats.org/officeDocument/2006/relationships/image" Target="../media/image55.png"/><Relationship Id="rId6" Type="http://schemas.openxmlformats.org/officeDocument/2006/relationships/image" Target="../media/image78.png"/><Relationship Id="rId7" Type="http://schemas.openxmlformats.org/officeDocument/2006/relationships/image" Target="../media/image69.png"/><Relationship Id="rId8" Type="http://schemas.openxmlformats.org/officeDocument/2006/relationships/image" Target="../media/image6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63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81.png"/><Relationship Id="rId8" Type="http://schemas.openxmlformats.org/officeDocument/2006/relationships/image" Target="../media/image76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83.png"/><Relationship Id="rId10" Type="http://schemas.openxmlformats.org/officeDocument/2006/relationships/image" Target="../media/image84.png"/><Relationship Id="rId13" Type="http://schemas.openxmlformats.org/officeDocument/2006/relationships/image" Target="../media/image86.png"/><Relationship Id="rId1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7.png"/><Relationship Id="rId9" Type="http://schemas.openxmlformats.org/officeDocument/2006/relationships/image" Target="../media/image87.png"/><Relationship Id="rId14" Type="http://schemas.openxmlformats.org/officeDocument/2006/relationships/image" Target="../media/image76.png"/><Relationship Id="rId5" Type="http://schemas.openxmlformats.org/officeDocument/2006/relationships/image" Target="../media/image75.png"/><Relationship Id="rId6" Type="http://schemas.openxmlformats.org/officeDocument/2006/relationships/image" Target="../media/image80.png"/><Relationship Id="rId7" Type="http://schemas.openxmlformats.org/officeDocument/2006/relationships/image" Target="../media/image79.png"/><Relationship Id="rId8" Type="http://schemas.openxmlformats.org/officeDocument/2006/relationships/image" Target="../media/image82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1.png"/><Relationship Id="rId10" Type="http://schemas.openxmlformats.org/officeDocument/2006/relationships/image" Target="../media/image92.png"/><Relationship Id="rId13" Type="http://schemas.openxmlformats.org/officeDocument/2006/relationships/image" Target="../media/image93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6.png"/><Relationship Id="rId9" Type="http://schemas.openxmlformats.org/officeDocument/2006/relationships/image" Target="../media/image100.png"/><Relationship Id="rId5" Type="http://schemas.openxmlformats.org/officeDocument/2006/relationships/image" Target="../media/image89.png"/><Relationship Id="rId6" Type="http://schemas.openxmlformats.org/officeDocument/2006/relationships/image" Target="../media/image63.png"/><Relationship Id="rId7" Type="http://schemas.openxmlformats.org/officeDocument/2006/relationships/image" Target="../media/image59.png"/><Relationship Id="rId8" Type="http://schemas.openxmlformats.org/officeDocument/2006/relationships/image" Target="../media/image9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5.png"/><Relationship Id="rId10" Type="http://schemas.openxmlformats.org/officeDocument/2006/relationships/image" Target="../media/image98.png"/><Relationship Id="rId13" Type="http://schemas.openxmlformats.org/officeDocument/2006/relationships/image" Target="../media/image102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96.png"/><Relationship Id="rId9" Type="http://schemas.openxmlformats.org/officeDocument/2006/relationships/image" Target="../media/image93.png"/><Relationship Id="rId14" Type="http://schemas.openxmlformats.org/officeDocument/2006/relationships/image" Target="../media/image101.png"/><Relationship Id="rId5" Type="http://schemas.openxmlformats.org/officeDocument/2006/relationships/image" Target="../media/image63.png"/><Relationship Id="rId6" Type="http://schemas.openxmlformats.org/officeDocument/2006/relationships/image" Target="../media/image99.png"/><Relationship Id="rId7" Type="http://schemas.openxmlformats.org/officeDocument/2006/relationships/image" Target="../media/image94.png"/><Relationship Id="rId8" Type="http://schemas.openxmlformats.org/officeDocument/2006/relationships/image" Target="../media/image8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4.png"/><Relationship Id="rId13" Type="http://schemas.openxmlformats.org/officeDocument/2006/relationships/image" Target="../media/image105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9" Type="http://schemas.openxmlformats.org/officeDocument/2006/relationships/image" Target="../media/image103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102.png"/><Relationship Id="rId8" Type="http://schemas.openxmlformats.org/officeDocument/2006/relationships/image" Target="../media/image10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103.png"/><Relationship Id="rId8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07.png"/><Relationship Id="rId13" Type="http://schemas.openxmlformats.org/officeDocument/2006/relationships/image" Target="../media/image110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9.png"/><Relationship Id="rId9" Type="http://schemas.openxmlformats.org/officeDocument/2006/relationships/image" Target="../media/image95.png"/><Relationship Id="rId15" Type="http://schemas.openxmlformats.org/officeDocument/2006/relationships/image" Target="../media/image114.png"/><Relationship Id="rId14" Type="http://schemas.openxmlformats.org/officeDocument/2006/relationships/image" Target="../media/image111.png"/><Relationship Id="rId17" Type="http://schemas.openxmlformats.org/officeDocument/2006/relationships/image" Target="../media/image112.png"/><Relationship Id="rId16" Type="http://schemas.openxmlformats.org/officeDocument/2006/relationships/image" Target="../media/image113.png"/><Relationship Id="rId5" Type="http://schemas.openxmlformats.org/officeDocument/2006/relationships/image" Target="../media/image103.png"/><Relationship Id="rId6" Type="http://schemas.openxmlformats.org/officeDocument/2006/relationships/image" Target="../media/image106.png"/><Relationship Id="rId18" Type="http://schemas.openxmlformats.org/officeDocument/2006/relationships/image" Target="../media/image116.png"/><Relationship Id="rId7" Type="http://schemas.openxmlformats.org/officeDocument/2006/relationships/image" Target="../media/image105.png"/><Relationship Id="rId8" Type="http://schemas.openxmlformats.org/officeDocument/2006/relationships/image" Target="../media/image9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15.png"/><Relationship Id="rId5" Type="http://schemas.openxmlformats.org/officeDocument/2006/relationships/hyperlink" Target="https://zhiyzuo.github.io/VI/#coordinate-ascent-vi-cavi" TargetMode="External"/><Relationship Id="rId6" Type="http://schemas.openxmlformats.org/officeDocument/2006/relationships/image" Target="../media/image122.png"/><Relationship Id="rId7" Type="http://schemas.openxmlformats.org/officeDocument/2006/relationships/image" Target="../media/image119.png"/><Relationship Id="rId8" Type="http://schemas.openxmlformats.org/officeDocument/2006/relationships/image" Target="../media/image1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15.png"/><Relationship Id="rId9" Type="http://schemas.openxmlformats.org/officeDocument/2006/relationships/image" Target="../media/image121.png"/><Relationship Id="rId5" Type="http://schemas.openxmlformats.org/officeDocument/2006/relationships/hyperlink" Target="https://zhiyzuo.github.io/VI/#coordinate-ascent-vi-cavi" TargetMode="External"/><Relationship Id="rId6" Type="http://schemas.openxmlformats.org/officeDocument/2006/relationships/image" Target="../media/image119.png"/><Relationship Id="rId7" Type="http://schemas.openxmlformats.org/officeDocument/2006/relationships/image" Target="../media/image118.png"/><Relationship Id="rId8" Type="http://schemas.openxmlformats.org/officeDocument/2006/relationships/image" Target="../media/image120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hyperlink" Target="https://zhiyzuo.github.io/VI/#coordinate-ascent-vi-cavi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17.png"/><Relationship Id="rId9" Type="http://schemas.openxmlformats.org/officeDocument/2006/relationships/image" Target="../media/image115.png"/><Relationship Id="rId5" Type="http://schemas.openxmlformats.org/officeDocument/2006/relationships/image" Target="../media/image124.png"/><Relationship Id="rId6" Type="http://schemas.openxmlformats.org/officeDocument/2006/relationships/image" Target="../media/image123.png"/><Relationship Id="rId7" Type="http://schemas.openxmlformats.org/officeDocument/2006/relationships/hyperlink" Target="https://scikit-learn.org/stable/modules/mixture.html" TargetMode="External"/><Relationship Id="rId8" Type="http://schemas.openxmlformats.org/officeDocument/2006/relationships/hyperlink" Target="https://github.com/ldeecke/gmm-torch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4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5" Type="http://schemas.openxmlformats.org/officeDocument/2006/relationships/image" Target="../media/image12.png"/><Relationship Id="rId1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46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8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70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0" y="4697375"/>
            <a:ext cx="12373200" cy="5589600"/>
          </a:xfrm>
          <a:prstGeom prst="rtTriangle">
            <a:avLst/>
          </a:prstGeom>
          <a:gradFill>
            <a:gsLst>
              <a:gs pos="0">
                <a:srgbClr val="9FC5E8"/>
              </a:gs>
              <a:gs pos="100000">
                <a:srgbClr val="F4CCC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 flipH="1">
            <a:off x="1590600" y="682300"/>
            <a:ext cx="16697400" cy="9604800"/>
          </a:xfrm>
          <a:prstGeom prst="rtTriangle">
            <a:avLst/>
          </a:prstGeom>
          <a:solidFill>
            <a:srgbClr val="00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 txBox="1"/>
          <p:nvPr>
            <p:ph type="title"/>
          </p:nvPr>
        </p:nvSpPr>
        <p:spPr>
          <a:xfrm>
            <a:off x="7676375" y="6981125"/>
            <a:ext cx="11778000" cy="14793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Variational Inference Series</a:t>
            </a:r>
            <a:endParaRPr b="1" sz="4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Introduction &amp; ELBO</a:t>
            </a:r>
            <a:endParaRPr b="1" sz="4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/>
          <p:nvPr/>
        </p:nvSpPr>
        <p:spPr>
          <a:xfrm>
            <a:off x="9995875" y="5497675"/>
            <a:ext cx="5420100" cy="182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2872025" y="5497675"/>
            <a:ext cx="5420100" cy="182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… Bayesian mixture of Gaussians ...</a:t>
            </a:r>
            <a:endParaRPr sz="4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7"/>
          <p:cNvGrpSpPr/>
          <p:nvPr/>
        </p:nvGrpSpPr>
        <p:grpSpPr>
          <a:xfrm>
            <a:off x="2147575" y="1396450"/>
            <a:ext cx="16503775" cy="2940200"/>
            <a:chOff x="1928800" y="6903825"/>
            <a:chExt cx="16503775" cy="2940200"/>
          </a:xfrm>
        </p:grpSpPr>
        <p:sp>
          <p:nvSpPr>
            <p:cNvPr id="317" name="Google Shape;317;p27"/>
            <p:cNvSpPr/>
            <p:nvPr/>
          </p:nvSpPr>
          <p:spPr>
            <a:xfrm>
              <a:off x="1928800" y="7386075"/>
              <a:ext cx="14308500" cy="2347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8" name="Google Shape;31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2200" y="8205725"/>
              <a:ext cx="51816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27"/>
            <p:cNvPicPr preferRelativeResize="0"/>
            <p:nvPr/>
          </p:nvPicPr>
          <p:blipFill rotWithShape="1">
            <a:blip r:embed="rId5">
              <a:alphaModFix/>
            </a:blip>
            <a:srcRect b="0" l="32903" r="61789" t="0"/>
            <a:stretch/>
          </p:blipFill>
          <p:spPr>
            <a:xfrm>
              <a:off x="7616100" y="8205725"/>
              <a:ext cx="3048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27"/>
            <p:cNvPicPr preferRelativeResize="0"/>
            <p:nvPr/>
          </p:nvPicPr>
          <p:blipFill rotWithShape="1">
            <a:blip r:embed="rId6">
              <a:alphaModFix/>
            </a:blip>
            <a:srcRect b="0" l="38571" r="0" t="0"/>
            <a:stretch/>
          </p:blipFill>
          <p:spPr>
            <a:xfrm>
              <a:off x="8043200" y="8205725"/>
              <a:ext cx="3528176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27"/>
            <p:cNvSpPr/>
            <p:nvPr/>
          </p:nvSpPr>
          <p:spPr>
            <a:xfrm>
              <a:off x="9267550" y="8111300"/>
              <a:ext cx="2357400" cy="920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 txBox="1"/>
            <p:nvPr/>
          </p:nvSpPr>
          <p:spPr>
            <a:xfrm>
              <a:off x="11903975" y="8206700"/>
              <a:ext cx="65286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how to compute this integral ...</a:t>
              </a:r>
              <a:endParaRPr/>
            </a:p>
          </p:txBody>
        </p:sp>
        <p:cxnSp>
          <p:nvCxnSpPr>
            <p:cNvPr id="323" name="Google Shape;323;p27"/>
            <p:cNvCxnSpPr/>
            <p:nvPr/>
          </p:nvCxnSpPr>
          <p:spPr>
            <a:xfrm>
              <a:off x="2312200" y="82067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24" name="Google Shape;324;p27"/>
            <p:cNvSpPr txBox="1"/>
            <p:nvPr/>
          </p:nvSpPr>
          <p:spPr>
            <a:xfrm>
              <a:off x="2124600" y="7603875"/>
              <a:ext cx="28578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max marginal … </a:t>
              </a:r>
              <a:endParaRPr/>
            </a:p>
          </p:txBody>
        </p:sp>
        <p:cxnSp>
          <p:nvCxnSpPr>
            <p:cNvPr id="325" name="Google Shape;325;p27"/>
            <p:cNvCxnSpPr/>
            <p:nvPr/>
          </p:nvCxnSpPr>
          <p:spPr>
            <a:xfrm>
              <a:off x="5813400" y="91281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26" name="Google Shape;326;p27"/>
            <p:cNvSpPr txBox="1"/>
            <p:nvPr/>
          </p:nvSpPr>
          <p:spPr>
            <a:xfrm>
              <a:off x="5063100" y="9114425"/>
              <a:ext cx="35283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marginalise latents ...</a:t>
              </a:r>
              <a:endParaRPr/>
            </a:p>
          </p:txBody>
        </p:sp>
        <p:sp>
          <p:nvSpPr>
            <p:cNvPr id="327" name="Google Shape;327;p27"/>
            <p:cNvSpPr txBox="1"/>
            <p:nvPr/>
          </p:nvSpPr>
          <p:spPr>
            <a:xfrm>
              <a:off x="8214175" y="6903825"/>
              <a:ext cx="30000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200" u="sng">
                  <a:latin typeface="IBM Plex Sans"/>
                  <a:ea typeface="IBM Plex Sans"/>
                  <a:cs typeface="IBM Plex Sans"/>
                  <a:sym typeface="IBM Plex Sans"/>
                </a:rPr>
                <a:t>Our Goal: </a:t>
              </a:r>
              <a:endParaRPr b="1" u="sng"/>
            </a:p>
          </p:txBody>
        </p:sp>
      </p:grpSp>
      <p:pic>
        <p:nvPicPr>
          <p:cNvPr id="328" name="Google Shape;32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050" y="5565463"/>
            <a:ext cx="42100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099425" y="5978225"/>
            <a:ext cx="48768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98050" y="6157163"/>
            <a:ext cx="48598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98050" y="6748863"/>
            <a:ext cx="33242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 rotWithShape="1">
          <a:blip r:embed="rId9">
            <a:alphaModFix/>
          </a:blip>
          <a:srcRect b="0" l="61473" r="0" t="0"/>
          <a:stretch/>
        </p:blipFill>
        <p:spPr>
          <a:xfrm>
            <a:off x="6520350" y="6802864"/>
            <a:ext cx="1582775" cy="3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7"/>
          <p:cNvSpPr txBox="1"/>
          <p:nvPr/>
        </p:nvSpPr>
        <p:spPr>
          <a:xfrm>
            <a:off x="3938225" y="4959275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Modelling Assumptions:</a:t>
            </a:r>
            <a:endParaRPr b="1" u="sng"/>
          </a:p>
        </p:txBody>
      </p:sp>
      <p:sp>
        <p:nvSpPr>
          <p:cNvPr id="334" name="Google Shape;334;p27"/>
          <p:cNvSpPr/>
          <p:nvPr/>
        </p:nvSpPr>
        <p:spPr>
          <a:xfrm>
            <a:off x="8563663" y="5653824"/>
            <a:ext cx="1264200" cy="15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10741275" y="4924225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Goal is to Maximise:</a:t>
            </a:r>
            <a:endParaRPr b="1" u="sng"/>
          </a:p>
        </p:txBody>
      </p:sp>
      <p:grpSp>
        <p:nvGrpSpPr>
          <p:cNvPr id="336" name="Google Shape;336;p27"/>
          <p:cNvGrpSpPr/>
          <p:nvPr/>
        </p:nvGrpSpPr>
        <p:grpSpPr>
          <a:xfrm>
            <a:off x="3803975" y="7626572"/>
            <a:ext cx="10680050" cy="2408350"/>
            <a:chOff x="3803975" y="7626572"/>
            <a:chExt cx="10680050" cy="2408350"/>
          </a:xfrm>
        </p:grpSpPr>
        <p:pic>
          <p:nvPicPr>
            <p:cNvPr id="337" name="Google Shape;337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2597375" y="7626572"/>
              <a:ext cx="1886650" cy="1886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7"/>
            <p:cNvSpPr txBox="1"/>
            <p:nvPr/>
          </p:nvSpPr>
          <p:spPr>
            <a:xfrm>
              <a:off x="5879525" y="8387850"/>
              <a:ext cx="79896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600">
                  <a:solidFill>
                    <a:srgbClr val="FF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 but what is this crazy joint distribution … </a:t>
              </a:r>
              <a:endParaRPr b="1" sz="2600">
                <a:solidFill>
                  <a:srgbClr val="FF0000"/>
                </a:solidFill>
              </a:endParaRPr>
            </a:p>
          </p:txBody>
        </p:sp>
        <p:pic>
          <p:nvPicPr>
            <p:cNvPr id="339" name="Google Shape;339;p2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03975" y="8148272"/>
              <a:ext cx="1886650" cy="1886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"/>
          <p:cNvSpPr/>
          <p:nvPr/>
        </p:nvSpPr>
        <p:spPr>
          <a:xfrm>
            <a:off x="4233950" y="5739763"/>
            <a:ext cx="11431800" cy="9388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1092525" y="4646863"/>
            <a:ext cx="5420100" cy="1092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143550" y="2233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… Bayesian mixture of Gaussians ...</a:t>
            </a:r>
            <a:endParaRPr sz="4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347" name="Google Shape;3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1513" y="6101013"/>
            <a:ext cx="459105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3588" y="5915300"/>
            <a:ext cx="25431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8"/>
          <p:cNvSpPr/>
          <p:nvPr/>
        </p:nvSpPr>
        <p:spPr>
          <a:xfrm>
            <a:off x="4229175" y="4646864"/>
            <a:ext cx="1414500" cy="203172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 txBox="1"/>
          <p:nvPr/>
        </p:nvSpPr>
        <p:spPr>
          <a:xfrm>
            <a:off x="6609450" y="5230213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Chain Rule of Probability</a:t>
            </a:r>
            <a:endParaRPr b="1" u="sng"/>
          </a:p>
        </p:txBody>
      </p:sp>
      <p:pic>
        <p:nvPicPr>
          <p:cNvPr id="352" name="Google Shape;35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6350" y="5367250"/>
            <a:ext cx="521970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8"/>
          <p:cNvSpPr/>
          <p:nvPr/>
        </p:nvSpPr>
        <p:spPr>
          <a:xfrm>
            <a:off x="8932675" y="2113100"/>
            <a:ext cx="5420100" cy="182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1808825" y="2113100"/>
            <a:ext cx="5420100" cy="18279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4850" y="2180888"/>
            <a:ext cx="42100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36225" y="2593650"/>
            <a:ext cx="48768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4850" y="2772588"/>
            <a:ext cx="48598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4850" y="3364288"/>
            <a:ext cx="33242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8"/>
          <p:cNvPicPr preferRelativeResize="0"/>
          <p:nvPr/>
        </p:nvPicPr>
        <p:blipFill rotWithShape="1">
          <a:blip r:embed="rId9">
            <a:alphaModFix/>
          </a:blip>
          <a:srcRect b="0" l="61473" r="0" t="0"/>
          <a:stretch/>
        </p:blipFill>
        <p:spPr>
          <a:xfrm>
            <a:off x="5457150" y="3418289"/>
            <a:ext cx="1582775" cy="33013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2875025" y="1574700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Modelling Assumptions:</a:t>
            </a:r>
            <a:endParaRPr b="1" u="sng"/>
          </a:p>
        </p:txBody>
      </p:sp>
      <p:sp>
        <p:nvSpPr>
          <p:cNvPr id="361" name="Google Shape;361;p28"/>
          <p:cNvSpPr/>
          <p:nvPr/>
        </p:nvSpPr>
        <p:spPr>
          <a:xfrm>
            <a:off x="7500463" y="2269249"/>
            <a:ext cx="1264200" cy="151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 txBox="1"/>
          <p:nvPr/>
        </p:nvSpPr>
        <p:spPr>
          <a:xfrm>
            <a:off x="9678075" y="1539650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Goal is to Maximise:</a:t>
            </a:r>
            <a:endParaRPr b="1" u="sng"/>
          </a:p>
        </p:txBody>
      </p:sp>
      <p:sp>
        <p:nvSpPr>
          <p:cNvPr id="363" name="Google Shape;363;p28"/>
          <p:cNvSpPr/>
          <p:nvPr/>
        </p:nvSpPr>
        <p:spPr>
          <a:xfrm>
            <a:off x="6137825" y="8663900"/>
            <a:ext cx="8471400" cy="130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793450" y="8858900"/>
            <a:ext cx="533400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8"/>
          <p:cNvSpPr txBox="1"/>
          <p:nvPr/>
        </p:nvSpPr>
        <p:spPr>
          <a:xfrm>
            <a:off x="6137825" y="8979875"/>
            <a:ext cx="26268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hard to compute </a:t>
            </a:r>
            <a:endParaRPr/>
          </a:p>
        </p:txBody>
      </p:sp>
      <p:pic>
        <p:nvPicPr>
          <p:cNvPr id="366" name="Google Shape;366;p28"/>
          <p:cNvPicPr preferRelativeResize="0"/>
          <p:nvPr/>
        </p:nvPicPr>
        <p:blipFill rotWithShape="1">
          <a:blip r:embed="rId12">
            <a:alphaModFix/>
          </a:blip>
          <a:srcRect b="0" l="38571" r="0" t="0"/>
          <a:stretch/>
        </p:blipFill>
        <p:spPr>
          <a:xfrm>
            <a:off x="2149075" y="8949250"/>
            <a:ext cx="3528176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8"/>
          <p:cNvSpPr/>
          <p:nvPr/>
        </p:nvSpPr>
        <p:spPr>
          <a:xfrm>
            <a:off x="3373425" y="8854825"/>
            <a:ext cx="2357400" cy="92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>
            <a:off x="4786225" y="7185413"/>
            <a:ext cx="6692700" cy="971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075" y="4738613"/>
            <a:ext cx="48768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25763" y="6110863"/>
            <a:ext cx="35147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9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variational inference helps us deal with these probs ...</a:t>
            </a:r>
            <a:endParaRPr sz="4800"/>
          </a:p>
        </p:txBody>
      </p:sp>
      <p:pic>
        <p:nvPicPr>
          <p:cNvPr id="376" name="Google Shape;3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 txBox="1"/>
          <p:nvPr>
            <p:ph type="title"/>
          </p:nvPr>
        </p:nvSpPr>
        <p:spPr>
          <a:xfrm>
            <a:off x="596575" y="1819400"/>
            <a:ext cx="16208700" cy="1173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… variational inference </a:t>
            </a: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transforms computing integrals to an optimisation problem</a:t>
            </a:r>
            <a:r>
              <a:rPr lang="en" sz="2200">
                <a:solidFill>
                  <a:srgbClr val="999999"/>
                </a:solidFill>
              </a:rPr>
              <a:t> which we can solve using standard optimisation techniques, e.g., ADAM...</a:t>
            </a:r>
            <a:endParaRPr sz="22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99999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4">
            <a:alphaModFix/>
          </a:blip>
          <a:srcRect b="0" l="0" r="42106" t="0"/>
          <a:stretch/>
        </p:blipFill>
        <p:spPr>
          <a:xfrm>
            <a:off x="748975" y="3298425"/>
            <a:ext cx="5619049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8250" y="3298425"/>
            <a:ext cx="29622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0750" y="3298425"/>
            <a:ext cx="33147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0750" y="4356275"/>
            <a:ext cx="38862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91800" y="5414125"/>
            <a:ext cx="443865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91800" y="6471975"/>
            <a:ext cx="54102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10750" y="7584675"/>
            <a:ext cx="5410200" cy="82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29"/>
          <p:cNvGrpSpPr/>
          <p:nvPr/>
        </p:nvGrpSpPr>
        <p:grpSpPr>
          <a:xfrm>
            <a:off x="4079875" y="6585500"/>
            <a:ext cx="13836860" cy="3211050"/>
            <a:chOff x="3851275" y="6585500"/>
            <a:chExt cx="13836860" cy="3211050"/>
          </a:xfrm>
        </p:grpSpPr>
        <p:sp>
          <p:nvSpPr>
            <p:cNvPr id="386" name="Google Shape;386;p29"/>
            <p:cNvSpPr/>
            <p:nvPr/>
          </p:nvSpPr>
          <p:spPr>
            <a:xfrm>
              <a:off x="7097225" y="8471875"/>
              <a:ext cx="8471400" cy="12264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7" name="Google Shape;387;p2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9463200" y="8697375"/>
              <a:ext cx="5334000" cy="3905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8" name="Google Shape;388;p29"/>
            <p:cNvCxnSpPr/>
            <p:nvPr/>
          </p:nvCxnSpPr>
          <p:spPr>
            <a:xfrm>
              <a:off x="10883150" y="9202825"/>
              <a:ext cx="1084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89" name="Google Shape;389;p29"/>
            <p:cNvCxnSpPr/>
            <p:nvPr/>
          </p:nvCxnSpPr>
          <p:spPr>
            <a:xfrm>
              <a:off x="12629100" y="9202825"/>
              <a:ext cx="2284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90" name="Google Shape;390;p29"/>
            <p:cNvSpPr txBox="1"/>
            <p:nvPr/>
          </p:nvSpPr>
          <p:spPr>
            <a:xfrm>
              <a:off x="9949425" y="9241550"/>
              <a:ext cx="30000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likelihood</a:t>
              </a:r>
              <a:endParaRPr/>
            </a:p>
          </p:txBody>
        </p:sp>
        <p:sp>
          <p:nvSpPr>
            <p:cNvPr id="391" name="Google Shape;391;p29"/>
            <p:cNvSpPr txBox="1"/>
            <p:nvPr/>
          </p:nvSpPr>
          <p:spPr>
            <a:xfrm>
              <a:off x="12271350" y="9219525"/>
              <a:ext cx="30000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regulariser</a:t>
              </a:r>
              <a:endParaRPr/>
            </a:p>
          </p:txBody>
        </p:sp>
        <p:sp>
          <p:nvSpPr>
            <p:cNvPr id="392" name="Google Shape;392;p29"/>
            <p:cNvSpPr txBox="1"/>
            <p:nvPr/>
          </p:nvSpPr>
          <p:spPr>
            <a:xfrm>
              <a:off x="3851275" y="8655175"/>
              <a:ext cx="3000000" cy="5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200">
                  <a:solidFill>
                    <a:srgbClr val="FF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Evidence Lower-Bound (ELBO)</a:t>
              </a:r>
              <a:endParaRPr b="1">
                <a:solidFill>
                  <a:srgbClr val="FF0000"/>
                </a:solidFill>
              </a:endParaRPr>
            </a:p>
          </p:txBody>
        </p:sp>
        <p:pic>
          <p:nvPicPr>
            <p:cNvPr id="393" name="Google Shape;393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>
              <a:off x="15999225" y="8274405"/>
              <a:ext cx="1688910" cy="1316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2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5400000">
              <a:off x="7084625" y="6771680"/>
              <a:ext cx="1688910" cy="1316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we can also write our ELBO as ...</a:t>
            </a:r>
            <a:endParaRPr sz="4800"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0"/>
          <p:cNvSpPr txBox="1"/>
          <p:nvPr>
            <p:ph type="title"/>
          </p:nvPr>
        </p:nvSpPr>
        <p:spPr>
          <a:xfrm>
            <a:off x="-3059900" y="1907650"/>
            <a:ext cx="16208700" cy="641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.. another way to rewrite the ELBO is simply using the Bayes rule as </a:t>
            </a:r>
            <a:r>
              <a:rPr lang="en" sz="2200">
                <a:solidFill>
                  <a:srgbClr val="999999"/>
                </a:solidFill>
              </a:rPr>
              <a:t>...</a:t>
            </a:r>
            <a:r>
              <a:rPr lang="en" sz="2200">
                <a:solidFill>
                  <a:srgbClr val="999999"/>
                </a:solidFill>
              </a:rPr>
              <a:t> 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2" name="Google Shape;402;p30"/>
          <p:cNvPicPr preferRelativeResize="0"/>
          <p:nvPr/>
        </p:nvPicPr>
        <p:blipFill rotWithShape="1">
          <a:blip r:embed="rId4">
            <a:alphaModFix/>
          </a:blip>
          <a:srcRect b="0" l="5249" r="0" t="0"/>
          <a:stretch/>
        </p:blipFill>
        <p:spPr>
          <a:xfrm>
            <a:off x="769800" y="3073650"/>
            <a:ext cx="50540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675" y="3805688"/>
            <a:ext cx="854392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6675" y="4694888"/>
            <a:ext cx="77533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7400" y="5659163"/>
            <a:ext cx="67056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23800" y="6623438"/>
            <a:ext cx="61531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65975" y="6809188"/>
            <a:ext cx="440055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0"/>
          <p:cNvGrpSpPr/>
          <p:nvPr/>
        </p:nvGrpSpPr>
        <p:grpSpPr>
          <a:xfrm>
            <a:off x="5976675" y="1347827"/>
            <a:ext cx="9721523" cy="2330660"/>
            <a:chOff x="5976675" y="1347827"/>
            <a:chExt cx="9721523" cy="2330660"/>
          </a:xfrm>
        </p:grpSpPr>
        <p:pic>
          <p:nvPicPr>
            <p:cNvPr id="409" name="Google Shape;409;p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976675" y="2859338"/>
              <a:ext cx="5695950" cy="8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0644198" y="1347827"/>
              <a:ext cx="5054000" cy="1384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1" name="Google Shape;411;p30"/>
          <p:cNvGrpSpPr/>
          <p:nvPr/>
        </p:nvGrpSpPr>
        <p:grpSpPr>
          <a:xfrm>
            <a:off x="-76200" y="5687375"/>
            <a:ext cx="5943600" cy="1316950"/>
            <a:chOff x="-76200" y="5687375"/>
            <a:chExt cx="5943600" cy="1316950"/>
          </a:xfrm>
        </p:grpSpPr>
        <p:sp>
          <p:nvSpPr>
            <p:cNvPr id="412" name="Google Shape;412;p30"/>
            <p:cNvSpPr/>
            <p:nvPr/>
          </p:nvSpPr>
          <p:spPr>
            <a:xfrm>
              <a:off x="156950" y="6164325"/>
              <a:ext cx="5477700" cy="705600"/>
            </a:xfrm>
            <a:prstGeom prst="rect">
              <a:avLst/>
            </a:pr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 txBox="1"/>
            <p:nvPr/>
          </p:nvSpPr>
          <p:spPr>
            <a:xfrm>
              <a:off x="-76200" y="5687375"/>
              <a:ext cx="3043200" cy="70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applying Bayes Rule </a:t>
              </a:r>
              <a:endParaRPr/>
            </a:p>
          </p:txBody>
        </p:sp>
        <p:pic>
          <p:nvPicPr>
            <p:cNvPr id="414" name="Google Shape;41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71675" y="6198625"/>
              <a:ext cx="5048250" cy="6000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5" name="Google Shape;415;p30"/>
            <p:cNvCxnSpPr>
              <a:stCxn id="405" idx="1"/>
              <a:endCxn id="414" idx="0"/>
            </p:cNvCxnSpPr>
            <p:nvPr/>
          </p:nvCxnSpPr>
          <p:spPr>
            <a:xfrm flipH="1">
              <a:off x="2895900" y="6040163"/>
              <a:ext cx="2971500" cy="1584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30"/>
            <p:cNvCxnSpPr>
              <a:stCxn id="412" idx="2"/>
              <a:endCxn id="406" idx="1"/>
            </p:cNvCxnSpPr>
            <p:nvPr/>
          </p:nvCxnSpPr>
          <p:spPr>
            <a:xfrm flipH="1" rot="-5400000">
              <a:off x="4292600" y="5473125"/>
              <a:ext cx="134400" cy="29280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cxnSp>
        <p:nvCxnSpPr>
          <p:cNvPr id="417" name="Google Shape;417;p30"/>
          <p:cNvCxnSpPr/>
          <p:nvPr/>
        </p:nvCxnSpPr>
        <p:spPr>
          <a:xfrm>
            <a:off x="12658775" y="7419650"/>
            <a:ext cx="4032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30"/>
          <p:cNvSpPr txBox="1"/>
          <p:nvPr>
            <p:ph type="title"/>
          </p:nvPr>
        </p:nvSpPr>
        <p:spPr>
          <a:xfrm>
            <a:off x="10972200" y="7435325"/>
            <a:ext cx="6940500" cy="641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.. another way to write the ELBO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to finalise the problem, we introduce family of dist’s ...</a:t>
            </a:r>
            <a:endParaRPr sz="4800"/>
          </a:p>
        </p:txBody>
      </p:sp>
      <p:pic>
        <p:nvPicPr>
          <p:cNvPr id="424" name="Google Shape;4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1"/>
          <p:cNvSpPr txBox="1"/>
          <p:nvPr>
            <p:ph type="title"/>
          </p:nvPr>
        </p:nvSpPr>
        <p:spPr>
          <a:xfrm>
            <a:off x="520375" y="1819400"/>
            <a:ext cx="16208700" cy="1173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… to fully specify the problem, we need an additional </a:t>
            </a:r>
            <a:r>
              <a:rPr lang="en" sz="2200">
                <a:solidFill>
                  <a:srgbClr val="999999"/>
                </a:solidFill>
              </a:rPr>
              <a:t>ingredient of the type of the variational distribution. For now, we assume a </a:t>
            </a: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mean-field variational distribution</a:t>
            </a:r>
            <a:r>
              <a:rPr lang="en" sz="2200">
                <a:solidFill>
                  <a:srgbClr val="999999"/>
                </a:solidFill>
              </a:rPr>
              <a:t> that we write as … </a:t>
            </a:r>
            <a:r>
              <a:rPr lang="en" sz="2200">
                <a:solidFill>
                  <a:srgbClr val="999999"/>
                </a:solidFill>
              </a:rPr>
              <a:t> 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26" name="Google Shape;4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375" y="3133025"/>
            <a:ext cx="242887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1"/>
          <p:cNvSpPr txBox="1"/>
          <p:nvPr/>
        </p:nvSpPr>
        <p:spPr>
          <a:xfrm>
            <a:off x="3982750" y="3081875"/>
            <a:ext cx="89817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each latent is covered by its own variational factor …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a distribution over latent variables, trained to maximise ELBO …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grpSp>
        <p:nvGrpSpPr>
          <p:cNvPr id="428" name="Google Shape;428;p31"/>
          <p:cNvGrpSpPr/>
          <p:nvPr/>
        </p:nvGrpSpPr>
        <p:grpSpPr>
          <a:xfrm>
            <a:off x="2427813" y="2916800"/>
            <a:ext cx="15450913" cy="2693750"/>
            <a:chOff x="2427813" y="2916800"/>
            <a:chExt cx="15450913" cy="2693750"/>
          </a:xfrm>
        </p:grpSpPr>
        <p:grpSp>
          <p:nvGrpSpPr>
            <p:cNvPr id="429" name="Google Shape;429;p31"/>
            <p:cNvGrpSpPr/>
            <p:nvPr/>
          </p:nvGrpSpPr>
          <p:grpSpPr>
            <a:xfrm>
              <a:off x="12851100" y="2916800"/>
              <a:ext cx="5027625" cy="988300"/>
              <a:chOff x="9769575" y="8099600"/>
              <a:chExt cx="5027625" cy="988300"/>
            </a:xfrm>
          </p:grpSpPr>
          <p:pic>
            <p:nvPicPr>
              <p:cNvPr id="430" name="Google Shape;430;p31"/>
              <p:cNvPicPr preferRelativeResize="0"/>
              <p:nvPr/>
            </p:nvPicPr>
            <p:blipFill rotWithShape="1">
              <a:blip r:embed="rId5">
                <a:alphaModFix/>
              </a:blip>
              <a:srcRect b="0" l="5740" r="0" t="0"/>
              <a:stretch/>
            </p:blipFill>
            <p:spPr>
              <a:xfrm>
                <a:off x="9769575" y="8697375"/>
                <a:ext cx="5027625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31"/>
              <p:cNvSpPr txBox="1"/>
              <p:nvPr/>
            </p:nvSpPr>
            <p:spPr>
              <a:xfrm>
                <a:off x="9882925" y="8099600"/>
                <a:ext cx="4858200" cy="55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000"/>
                  </a:spcAft>
                  <a:buNone/>
                </a:pPr>
                <a:r>
                  <a:rPr b="1" lang="en" sz="2200">
                    <a:solidFill>
                      <a:srgbClr val="FF0000"/>
                    </a:solidFill>
                    <a:latin typeface="IBM Plex Sans"/>
                    <a:ea typeface="IBM Plex Sans"/>
                    <a:cs typeface="IBM Plex Sans"/>
                    <a:sym typeface="IBM Plex Sans"/>
                  </a:rPr>
                  <a:t>Evidence Lower-Bound (ELBO)</a:t>
                </a:r>
                <a:endParaRPr b="1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432" name="Google Shape;432;p31"/>
            <p:cNvCxnSpPr>
              <a:stCxn id="426" idx="2"/>
              <a:endCxn id="433" idx="2"/>
            </p:cNvCxnSpPr>
            <p:nvPr/>
          </p:nvCxnSpPr>
          <p:spPr>
            <a:xfrm flipH="1" rot="-5400000">
              <a:off x="7882413" y="-1330975"/>
              <a:ext cx="25800" cy="10935000"/>
            </a:xfrm>
            <a:prstGeom prst="bentConnector3">
              <a:avLst>
                <a:gd fmla="val 3779554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33" name="Google Shape;433;p31"/>
            <p:cNvSpPr/>
            <p:nvPr/>
          </p:nvSpPr>
          <p:spPr>
            <a:xfrm>
              <a:off x="13089600" y="3981300"/>
              <a:ext cx="546300" cy="16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16386650" y="3981300"/>
              <a:ext cx="546300" cy="16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" name="Google Shape;435;p31"/>
            <p:cNvCxnSpPr>
              <a:stCxn id="426" idx="2"/>
              <a:endCxn id="434" idx="2"/>
            </p:cNvCxnSpPr>
            <p:nvPr/>
          </p:nvCxnSpPr>
          <p:spPr>
            <a:xfrm flipH="1" rot="-5400000">
              <a:off x="9530913" y="-2979475"/>
              <a:ext cx="25800" cy="14232000"/>
            </a:xfrm>
            <a:prstGeom prst="bentConnector3">
              <a:avLst>
                <a:gd fmla="val 3779554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36" name="Google Shape;436;p31"/>
            <p:cNvSpPr txBox="1"/>
            <p:nvPr/>
          </p:nvSpPr>
          <p:spPr>
            <a:xfrm>
              <a:off x="4027600" y="5098750"/>
              <a:ext cx="88920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we use this distribution in the ELBO which we need to maximise … </a:t>
              </a:r>
              <a:endParaRPr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957550" y="6804200"/>
            <a:ext cx="17172550" cy="2241700"/>
            <a:chOff x="957550" y="6804200"/>
            <a:chExt cx="17172550" cy="2241700"/>
          </a:xfrm>
        </p:grpSpPr>
        <p:sp>
          <p:nvSpPr>
            <p:cNvPr id="438" name="Google Shape;438;p31"/>
            <p:cNvSpPr txBox="1"/>
            <p:nvPr/>
          </p:nvSpPr>
          <p:spPr>
            <a:xfrm>
              <a:off x="957550" y="6804200"/>
              <a:ext cx="88920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</a:t>
              </a: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remember</a:t>
              </a: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 in our example, we have: </a:t>
              </a:r>
              <a:endParaRPr/>
            </a:p>
          </p:txBody>
        </p:sp>
        <p:pic>
          <p:nvPicPr>
            <p:cNvPr id="439" name="Google Shape;43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75925" y="6883875"/>
              <a:ext cx="151447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14300" y="6883875"/>
              <a:ext cx="275272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490925" y="6883888"/>
              <a:ext cx="159067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2205500" y="6883900"/>
              <a:ext cx="4124325" cy="35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252175" y="7524450"/>
              <a:ext cx="5334000" cy="1009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31"/>
            <p:cNvSpPr txBox="1"/>
            <p:nvPr/>
          </p:nvSpPr>
          <p:spPr>
            <a:xfrm>
              <a:off x="8024275" y="7703375"/>
              <a:ext cx="51336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mean-field variational family … </a:t>
              </a:r>
              <a:endParaRPr/>
            </a:p>
          </p:txBody>
        </p:sp>
        <p:cxnSp>
          <p:nvCxnSpPr>
            <p:cNvPr id="445" name="Google Shape;445;p31"/>
            <p:cNvCxnSpPr/>
            <p:nvPr/>
          </p:nvCxnSpPr>
          <p:spPr>
            <a:xfrm flipH="1" rot="10800000">
              <a:off x="13259275" y="8457900"/>
              <a:ext cx="1659900" cy="2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446" name="Google Shape;446;p31"/>
            <p:cNvCxnSpPr/>
            <p:nvPr/>
          </p:nvCxnSpPr>
          <p:spPr>
            <a:xfrm flipH="1" rot="10800000">
              <a:off x="15898125" y="8446650"/>
              <a:ext cx="1659900" cy="22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447" name="Google Shape;447;p31"/>
            <p:cNvSpPr txBox="1"/>
            <p:nvPr/>
          </p:nvSpPr>
          <p:spPr>
            <a:xfrm>
              <a:off x="12777325" y="8534100"/>
              <a:ext cx="26238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parameterised </a:t>
              </a:r>
              <a:endParaRPr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  <a:p>
              <a:pPr indent="0" lvl="0" marL="0" rtl="0" algn="ctr"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Gaussian </a:t>
              </a:r>
              <a:endParaRPr/>
            </a:p>
          </p:txBody>
        </p:sp>
        <p:sp>
          <p:nvSpPr>
            <p:cNvPr id="448" name="Google Shape;448;p31"/>
            <p:cNvSpPr txBox="1"/>
            <p:nvPr/>
          </p:nvSpPr>
          <p:spPr>
            <a:xfrm>
              <a:off x="15506300" y="8534100"/>
              <a:ext cx="26238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parameterised </a:t>
              </a:r>
              <a:endParaRPr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endParaRPr>
            </a:p>
            <a:p>
              <a:pPr indent="0" lvl="0" marL="0" rtl="0" algn="ctr">
                <a:spcBef>
                  <a:spcPts val="100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multinomial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example … </a:t>
            </a:r>
            <a:endParaRPr sz="4800"/>
          </a:p>
        </p:txBody>
      </p:sp>
      <p:pic>
        <p:nvPicPr>
          <p:cNvPr id="454" name="Google Shape;4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2"/>
          <p:cNvSpPr txBox="1"/>
          <p:nvPr>
            <p:ph type="title"/>
          </p:nvPr>
        </p:nvSpPr>
        <p:spPr>
          <a:xfrm>
            <a:off x="534375" y="1567350"/>
            <a:ext cx="16208700" cy="7404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… let’s write the overall problem that we need to solve for our Bayesian mixture of Gaussians, when using variational inference …  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 rotWithShape="1">
          <a:blip r:embed="rId4">
            <a:alphaModFix/>
          </a:blip>
          <a:srcRect b="0" l="5713" r="0" t="0"/>
          <a:stretch/>
        </p:blipFill>
        <p:spPr>
          <a:xfrm>
            <a:off x="932025" y="2307900"/>
            <a:ext cx="58016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0150" y="3202975"/>
            <a:ext cx="46291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0150" y="4203925"/>
            <a:ext cx="49053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0150" y="5341350"/>
            <a:ext cx="688657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0150" y="6488300"/>
            <a:ext cx="105060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2"/>
          <p:cNvPicPr preferRelativeResize="0"/>
          <p:nvPr/>
        </p:nvPicPr>
        <p:blipFill rotWithShape="1">
          <a:blip r:embed="rId4">
            <a:alphaModFix/>
          </a:blip>
          <a:srcRect b="0" l="5714" r="46468" t="0"/>
          <a:stretch/>
        </p:blipFill>
        <p:spPr>
          <a:xfrm>
            <a:off x="769800" y="3202963"/>
            <a:ext cx="2942251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2"/>
          <p:cNvSpPr txBox="1"/>
          <p:nvPr/>
        </p:nvSpPr>
        <p:spPr>
          <a:xfrm>
            <a:off x="6505025" y="2384100"/>
            <a:ext cx="9788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we need to understand what happens with this optimisation problem …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3"/>
          <p:cNvSpPr/>
          <p:nvPr/>
        </p:nvSpPr>
        <p:spPr>
          <a:xfrm>
            <a:off x="8609175" y="1788800"/>
            <a:ext cx="2061000" cy="377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4663025" y="1788800"/>
            <a:ext cx="1316100" cy="23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3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example … </a:t>
            </a:r>
            <a:endParaRPr sz="4800"/>
          </a:p>
        </p:txBody>
      </p:sp>
      <p:pic>
        <p:nvPicPr>
          <p:cNvPr id="470" name="Google Shape;4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3"/>
          <p:cNvSpPr/>
          <p:nvPr/>
        </p:nvSpPr>
        <p:spPr>
          <a:xfrm>
            <a:off x="1574525" y="7617725"/>
            <a:ext cx="14423100" cy="140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3"/>
          <p:cNvSpPr/>
          <p:nvPr/>
        </p:nvSpPr>
        <p:spPr>
          <a:xfrm>
            <a:off x="1554775" y="1949300"/>
            <a:ext cx="1204200" cy="701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675" y="7892288"/>
            <a:ext cx="82296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04300" y="7892288"/>
            <a:ext cx="29432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26550" y="7892288"/>
            <a:ext cx="28098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200" y="3357488"/>
            <a:ext cx="10477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3"/>
          <p:cNvSpPr txBox="1"/>
          <p:nvPr/>
        </p:nvSpPr>
        <p:spPr>
          <a:xfrm>
            <a:off x="4032875" y="4124900"/>
            <a:ext cx="28098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prior assumption</a:t>
            </a:r>
            <a:endParaRPr b="1"/>
          </a:p>
        </p:txBody>
      </p:sp>
      <p:sp>
        <p:nvSpPr>
          <p:cNvPr id="478" name="Google Shape;478;p33"/>
          <p:cNvSpPr/>
          <p:nvPr/>
        </p:nvSpPr>
        <p:spPr>
          <a:xfrm>
            <a:off x="8609175" y="3157704"/>
            <a:ext cx="9356700" cy="386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3"/>
          <p:cNvSpPr/>
          <p:nvPr/>
        </p:nvSpPr>
        <p:spPr>
          <a:xfrm>
            <a:off x="12140700" y="4131675"/>
            <a:ext cx="1400100" cy="1281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08275" y="3187125"/>
            <a:ext cx="4676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3"/>
          <p:cNvSpPr/>
          <p:nvPr/>
        </p:nvSpPr>
        <p:spPr>
          <a:xfrm>
            <a:off x="12140700" y="3790950"/>
            <a:ext cx="5825100" cy="2095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65025" y="3938588"/>
            <a:ext cx="22002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541500" y="3790950"/>
            <a:ext cx="3165003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41500" y="4486425"/>
            <a:ext cx="326707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541500" y="5105675"/>
            <a:ext cx="191452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276600" y="6124825"/>
            <a:ext cx="3752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3"/>
          <p:cNvPicPr preferRelativeResize="0"/>
          <p:nvPr/>
        </p:nvPicPr>
        <p:blipFill rotWithShape="1">
          <a:blip r:embed="rId14">
            <a:alphaModFix/>
          </a:blip>
          <a:srcRect b="0" l="2931" r="0" t="0"/>
          <a:stretch/>
        </p:blipFill>
        <p:spPr>
          <a:xfrm>
            <a:off x="601775" y="1788788"/>
            <a:ext cx="10197701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5127750" y="4761025"/>
            <a:ext cx="13062300" cy="12462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4"/>
          <p:cNvSpPr/>
          <p:nvPr/>
        </p:nvSpPr>
        <p:spPr>
          <a:xfrm>
            <a:off x="210050" y="1824525"/>
            <a:ext cx="3696900" cy="109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4"/>
          <p:cNvSpPr/>
          <p:nvPr/>
        </p:nvSpPr>
        <p:spPr>
          <a:xfrm>
            <a:off x="210050" y="3358875"/>
            <a:ext cx="9480000" cy="109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4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ELBO … </a:t>
            </a:r>
            <a:endParaRPr sz="4800"/>
          </a:p>
        </p:txBody>
      </p:sp>
      <p:pic>
        <p:nvPicPr>
          <p:cNvPr id="496" name="Google Shape;4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34"/>
          <p:cNvPicPr preferRelativeResize="0"/>
          <p:nvPr/>
        </p:nvPicPr>
        <p:blipFill rotWithShape="1">
          <a:blip r:embed="rId4">
            <a:alphaModFix/>
          </a:blip>
          <a:srcRect b="0" l="2931" r="0" t="0"/>
          <a:stretch/>
        </p:blipFill>
        <p:spPr>
          <a:xfrm>
            <a:off x="232288" y="3439400"/>
            <a:ext cx="9340328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 rotWithShape="1">
          <a:blip r:embed="rId5">
            <a:alphaModFix/>
          </a:blip>
          <a:srcRect b="0" l="0" r="48628" t="0"/>
          <a:stretch/>
        </p:blipFill>
        <p:spPr>
          <a:xfrm>
            <a:off x="5166350" y="4894150"/>
            <a:ext cx="6239595" cy="10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 rotWithShape="1">
          <a:blip r:embed="rId6">
            <a:alphaModFix/>
          </a:blip>
          <a:srcRect b="0" l="5713" r="0" t="0"/>
          <a:stretch/>
        </p:blipFill>
        <p:spPr>
          <a:xfrm>
            <a:off x="232300" y="1832438"/>
            <a:ext cx="7240008" cy="950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34"/>
          <p:cNvGrpSpPr/>
          <p:nvPr/>
        </p:nvGrpSpPr>
        <p:grpSpPr>
          <a:xfrm>
            <a:off x="7774300" y="1466830"/>
            <a:ext cx="4838500" cy="1316550"/>
            <a:chOff x="7774300" y="1466830"/>
            <a:chExt cx="4838500" cy="1316550"/>
          </a:xfrm>
        </p:grpSpPr>
        <p:pic>
          <p:nvPicPr>
            <p:cNvPr id="501" name="Google Shape;501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774300" y="1466830"/>
              <a:ext cx="1688910" cy="1316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34"/>
            <p:cNvSpPr txBox="1"/>
            <p:nvPr/>
          </p:nvSpPr>
          <p:spPr>
            <a:xfrm>
              <a:off x="9612800" y="1840250"/>
              <a:ext cx="3000000" cy="72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now, this term ...</a:t>
              </a:r>
              <a:endParaRPr/>
            </a:p>
          </p:txBody>
        </p:sp>
      </p:grpSp>
      <p:pic>
        <p:nvPicPr>
          <p:cNvPr id="503" name="Google Shape;503;p34"/>
          <p:cNvPicPr preferRelativeResize="0"/>
          <p:nvPr/>
        </p:nvPicPr>
        <p:blipFill rotWithShape="1">
          <a:blip r:embed="rId6">
            <a:alphaModFix/>
          </a:blip>
          <a:srcRect b="0" l="58494" r="0" t="0"/>
          <a:stretch/>
        </p:blipFill>
        <p:spPr>
          <a:xfrm>
            <a:off x="232304" y="6377925"/>
            <a:ext cx="3187175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4479" y="6462075"/>
            <a:ext cx="4371975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21454" y="6420000"/>
            <a:ext cx="59817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1450" y="7398350"/>
            <a:ext cx="57721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1450" y="8387750"/>
            <a:ext cx="50101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43763" y="8994275"/>
            <a:ext cx="5937073" cy="1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471475" y="4867869"/>
            <a:ext cx="6582450" cy="103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5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ELBO … </a:t>
            </a:r>
            <a:endParaRPr sz="4800"/>
          </a:p>
        </p:txBody>
      </p:sp>
      <p:pic>
        <p:nvPicPr>
          <p:cNvPr id="515" name="Google Shape;5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 rotWithShape="1">
          <a:blip r:embed="rId4">
            <a:alphaModFix/>
          </a:blip>
          <a:srcRect b="0" l="3612" r="46623" t="0"/>
          <a:stretch/>
        </p:blipFill>
        <p:spPr>
          <a:xfrm>
            <a:off x="12557250" y="3307400"/>
            <a:ext cx="2885849" cy="10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 rotWithShape="1">
          <a:blip r:embed="rId5">
            <a:alphaModFix/>
          </a:blip>
          <a:srcRect b="0" l="53743" r="40510" t="0"/>
          <a:stretch/>
        </p:blipFill>
        <p:spPr>
          <a:xfrm>
            <a:off x="12268424" y="3333225"/>
            <a:ext cx="441224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100" y="2386838"/>
            <a:ext cx="1276350" cy="352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35"/>
          <p:cNvGrpSpPr/>
          <p:nvPr/>
        </p:nvGrpSpPr>
        <p:grpSpPr>
          <a:xfrm>
            <a:off x="156950" y="4142888"/>
            <a:ext cx="9690757" cy="950925"/>
            <a:chOff x="156950" y="4142888"/>
            <a:chExt cx="9690757" cy="950925"/>
          </a:xfrm>
        </p:grpSpPr>
        <p:pic>
          <p:nvPicPr>
            <p:cNvPr id="520" name="Google Shape;52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87000" y="4142888"/>
              <a:ext cx="4060707" cy="95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1" name="Google Shape;521;p35"/>
            <p:cNvSpPr txBox="1"/>
            <p:nvPr/>
          </p:nvSpPr>
          <p:spPr>
            <a:xfrm>
              <a:off x="156950" y="4362438"/>
              <a:ext cx="63039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remember our mean-field approximation: </a:t>
              </a:r>
              <a:endParaRPr/>
            </a:p>
          </p:txBody>
        </p:sp>
      </p:grpSp>
      <p:pic>
        <p:nvPicPr>
          <p:cNvPr id="522" name="Google Shape;522;p35"/>
          <p:cNvPicPr preferRelativeResize="0"/>
          <p:nvPr/>
        </p:nvPicPr>
        <p:blipFill rotWithShape="1">
          <a:blip r:embed="rId8">
            <a:alphaModFix/>
          </a:blip>
          <a:srcRect b="0" l="0" r="48628" t="0"/>
          <a:stretch/>
        </p:blipFill>
        <p:spPr>
          <a:xfrm>
            <a:off x="1948763" y="2045075"/>
            <a:ext cx="6239595" cy="10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53888" y="2018794"/>
            <a:ext cx="6582450" cy="103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29188" y="5466000"/>
            <a:ext cx="14229617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37000" y="6713500"/>
            <a:ext cx="6253832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67200" y="3341900"/>
            <a:ext cx="2939947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5"/>
          <p:cNvSpPr/>
          <p:nvPr/>
        </p:nvSpPr>
        <p:spPr>
          <a:xfrm>
            <a:off x="1576625" y="8088475"/>
            <a:ext cx="5937000" cy="182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5"/>
          <p:cNvSpPr txBox="1"/>
          <p:nvPr/>
        </p:nvSpPr>
        <p:spPr>
          <a:xfrm>
            <a:off x="2642825" y="7550075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Variational </a:t>
            </a: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Assumptions:</a:t>
            </a:r>
            <a:endParaRPr b="1" u="sng"/>
          </a:p>
        </p:txBody>
      </p:sp>
      <p:pic>
        <p:nvPicPr>
          <p:cNvPr id="529" name="Google Shape;529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94850" y="8893600"/>
            <a:ext cx="5604951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22425" y="8246581"/>
            <a:ext cx="5604950" cy="489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6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ELBO … </a:t>
            </a:r>
            <a:endParaRPr sz="4800"/>
          </a:p>
        </p:txBody>
      </p:sp>
      <p:pic>
        <p:nvPicPr>
          <p:cNvPr id="536" name="Google Shape;53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50" y="2639050"/>
            <a:ext cx="12763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9238" y="2289212"/>
            <a:ext cx="14229617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50350" y="3446788"/>
            <a:ext cx="6253832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6"/>
          <p:cNvSpPr/>
          <p:nvPr/>
        </p:nvSpPr>
        <p:spPr>
          <a:xfrm>
            <a:off x="474338" y="3849800"/>
            <a:ext cx="5937000" cy="1827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6"/>
          <p:cNvSpPr txBox="1"/>
          <p:nvPr/>
        </p:nvSpPr>
        <p:spPr>
          <a:xfrm>
            <a:off x="1540538" y="3311400"/>
            <a:ext cx="3593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Variational  Assumptions:</a:t>
            </a:r>
            <a:endParaRPr b="1" u="sng"/>
          </a:p>
        </p:txBody>
      </p:sp>
      <p:pic>
        <p:nvPicPr>
          <p:cNvPr id="542" name="Google Shape;5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63" y="4654925"/>
            <a:ext cx="5604951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138" y="4007906"/>
            <a:ext cx="5604950" cy="489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6"/>
          <p:cNvPicPr preferRelativeResize="0"/>
          <p:nvPr/>
        </p:nvPicPr>
        <p:blipFill rotWithShape="1">
          <a:blip r:embed="rId9">
            <a:alphaModFix/>
          </a:blip>
          <a:srcRect b="0" l="0" r="33919" t="0"/>
          <a:stretch/>
        </p:blipFill>
        <p:spPr>
          <a:xfrm>
            <a:off x="2804875" y="5969350"/>
            <a:ext cx="3606475" cy="69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36"/>
          <p:cNvGrpSpPr/>
          <p:nvPr/>
        </p:nvGrpSpPr>
        <p:grpSpPr>
          <a:xfrm>
            <a:off x="340925" y="6631325"/>
            <a:ext cx="16287225" cy="950950"/>
            <a:chOff x="340925" y="6631325"/>
            <a:chExt cx="16287225" cy="950950"/>
          </a:xfrm>
        </p:grpSpPr>
        <p:pic>
          <p:nvPicPr>
            <p:cNvPr id="546" name="Google Shape;546;p36"/>
            <p:cNvPicPr preferRelativeResize="0"/>
            <p:nvPr/>
          </p:nvPicPr>
          <p:blipFill rotWithShape="1">
            <a:blip r:embed="rId5">
              <a:alphaModFix/>
            </a:blip>
            <a:srcRect b="0" l="71432" r="0" t="0"/>
            <a:stretch/>
          </p:blipFill>
          <p:spPr>
            <a:xfrm>
              <a:off x="340925" y="6631325"/>
              <a:ext cx="4065023" cy="9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36"/>
            <p:cNvPicPr preferRelativeResize="0"/>
            <p:nvPr/>
          </p:nvPicPr>
          <p:blipFill rotWithShape="1">
            <a:blip r:embed="rId9">
              <a:alphaModFix/>
            </a:blip>
            <a:srcRect b="0" l="29399" r="63901" t="0"/>
            <a:stretch/>
          </p:blipFill>
          <p:spPr>
            <a:xfrm>
              <a:off x="4412300" y="6759125"/>
              <a:ext cx="365600" cy="69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36"/>
            <p:cNvPicPr preferRelativeResize="0"/>
            <p:nvPr/>
          </p:nvPicPr>
          <p:blipFill rotWithShape="1">
            <a:blip r:embed="rId5">
              <a:alphaModFix/>
            </a:blip>
            <a:srcRect b="0" l="82056" r="0" t="0"/>
            <a:stretch/>
          </p:blipFill>
          <p:spPr>
            <a:xfrm>
              <a:off x="5864849" y="6631325"/>
              <a:ext cx="2553327" cy="950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797500" y="6849625"/>
              <a:ext cx="97155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636675" y="6692450"/>
              <a:ext cx="7991475" cy="828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1" name="Google Shape;551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71550" y="7594875"/>
            <a:ext cx="83439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28775" y="8436150"/>
            <a:ext cx="6153150" cy="105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36"/>
          <p:cNvGrpSpPr/>
          <p:nvPr/>
        </p:nvGrpSpPr>
        <p:grpSpPr>
          <a:xfrm>
            <a:off x="6567471" y="5978950"/>
            <a:ext cx="1348656" cy="676125"/>
            <a:chOff x="7676096" y="3459013"/>
            <a:chExt cx="1348656" cy="676125"/>
          </a:xfrm>
        </p:grpSpPr>
        <p:pic>
          <p:nvPicPr>
            <p:cNvPr id="554" name="Google Shape;554;p36"/>
            <p:cNvPicPr preferRelativeResize="0"/>
            <p:nvPr/>
          </p:nvPicPr>
          <p:blipFill rotWithShape="1">
            <a:blip r:embed="rId11">
              <a:alphaModFix/>
            </a:blip>
            <a:srcRect b="0" l="37530" r="49270" t="0"/>
            <a:stretch/>
          </p:blipFill>
          <p:spPr>
            <a:xfrm>
              <a:off x="7840350" y="3459013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36"/>
            <p:cNvPicPr preferRelativeResize="0"/>
            <p:nvPr/>
          </p:nvPicPr>
          <p:blipFill rotWithShape="1">
            <a:blip r:embed="rId9">
              <a:alphaModFix/>
            </a:blip>
            <a:srcRect b="0" l="66851" r="29349" t="0"/>
            <a:stretch/>
          </p:blipFill>
          <p:spPr>
            <a:xfrm>
              <a:off x="7676096" y="3459025"/>
              <a:ext cx="164250" cy="55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36"/>
            <p:cNvPicPr preferRelativeResize="0"/>
            <p:nvPr/>
          </p:nvPicPr>
          <p:blipFill rotWithShape="1">
            <a:blip r:embed="rId9">
              <a:alphaModFix/>
            </a:blip>
            <a:srcRect b="0" l="94203" r="0" t="0"/>
            <a:stretch/>
          </p:blipFill>
          <p:spPr>
            <a:xfrm>
              <a:off x="8774201" y="3521750"/>
              <a:ext cx="250550" cy="550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335925" y="2820963"/>
            <a:ext cx="12097200" cy="14793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Thanks to all! </a:t>
            </a:r>
            <a:endParaRPr sz="4800"/>
          </a:p>
        </p:txBody>
      </p:sp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25" y="399750"/>
            <a:ext cx="2217850" cy="21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4150" y="178575"/>
            <a:ext cx="6180875" cy="45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5">
            <a:alphaModFix/>
          </a:blip>
          <a:srcRect b="5579" l="0" r="0" t="-5580"/>
          <a:stretch/>
        </p:blipFill>
        <p:spPr>
          <a:xfrm>
            <a:off x="12623950" y="4764775"/>
            <a:ext cx="5281076" cy="31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452663"/>
            <a:ext cx="9388545" cy="568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back to our ELBO … </a:t>
            </a:r>
            <a:endParaRPr sz="4800"/>
          </a:p>
        </p:txBody>
      </p:sp>
      <p:pic>
        <p:nvPicPr>
          <p:cNvPr id="562" name="Google Shape;5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088" y="2448863"/>
            <a:ext cx="12763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3975" y="2099025"/>
            <a:ext cx="14229617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05088" y="3256600"/>
            <a:ext cx="6253832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7"/>
          <p:cNvPicPr preferRelativeResize="0"/>
          <p:nvPr/>
        </p:nvPicPr>
        <p:blipFill rotWithShape="1">
          <a:blip r:embed="rId7">
            <a:alphaModFix/>
          </a:blip>
          <a:srcRect b="0" l="36152" r="33078" t="0"/>
          <a:stretch/>
        </p:blipFill>
        <p:spPr>
          <a:xfrm>
            <a:off x="4141269" y="7529125"/>
            <a:ext cx="133000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7"/>
          <p:cNvPicPr preferRelativeResize="0"/>
          <p:nvPr/>
        </p:nvPicPr>
        <p:blipFill rotWithShape="1">
          <a:blip r:embed="rId8">
            <a:alphaModFix/>
          </a:blip>
          <a:srcRect b="0" l="62536" r="0" t="0"/>
          <a:stretch/>
        </p:blipFill>
        <p:spPr>
          <a:xfrm>
            <a:off x="12282888" y="8704598"/>
            <a:ext cx="2525370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 rotWithShape="1">
          <a:blip r:embed="rId9">
            <a:alphaModFix/>
          </a:blip>
          <a:srcRect b="0" l="47473" r="0" t="0"/>
          <a:stretch/>
        </p:blipFill>
        <p:spPr>
          <a:xfrm>
            <a:off x="15325138" y="8563875"/>
            <a:ext cx="2906964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7"/>
          <p:cNvPicPr preferRelativeResize="0"/>
          <p:nvPr/>
        </p:nvPicPr>
        <p:blipFill rotWithShape="1">
          <a:blip r:embed="rId5">
            <a:alphaModFix/>
          </a:blip>
          <a:srcRect b="0" l="0" r="75510" t="0"/>
          <a:stretch/>
        </p:blipFill>
        <p:spPr>
          <a:xfrm>
            <a:off x="895987" y="7457561"/>
            <a:ext cx="3125898" cy="85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37"/>
          <p:cNvPicPr preferRelativeResize="0"/>
          <p:nvPr/>
        </p:nvPicPr>
        <p:blipFill rotWithShape="1">
          <a:blip r:embed="rId5">
            <a:alphaModFix/>
          </a:blip>
          <a:srcRect b="0" l="36168" r="28925" t="0"/>
          <a:stretch/>
        </p:blipFill>
        <p:spPr>
          <a:xfrm>
            <a:off x="6997812" y="7469724"/>
            <a:ext cx="4328138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37"/>
          <p:cNvPicPr preferRelativeResize="0"/>
          <p:nvPr/>
        </p:nvPicPr>
        <p:blipFill rotWithShape="1">
          <a:blip r:embed="rId6">
            <a:alphaModFix/>
          </a:blip>
          <a:srcRect b="0" l="3984" r="87750" t="0"/>
          <a:stretch/>
        </p:blipFill>
        <p:spPr>
          <a:xfrm>
            <a:off x="11766012" y="8566275"/>
            <a:ext cx="516875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7"/>
          <p:cNvPicPr preferRelativeResize="0"/>
          <p:nvPr/>
        </p:nvPicPr>
        <p:blipFill rotWithShape="1">
          <a:blip r:embed="rId10">
            <a:alphaModFix/>
          </a:blip>
          <a:srcRect b="0" l="51303" r="44010" t="0"/>
          <a:stretch/>
        </p:blipFill>
        <p:spPr>
          <a:xfrm>
            <a:off x="11463463" y="8704600"/>
            <a:ext cx="302550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7"/>
          <p:cNvPicPr preferRelativeResize="0"/>
          <p:nvPr/>
        </p:nvPicPr>
        <p:blipFill rotWithShape="1">
          <a:blip r:embed="rId6">
            <a:alphaModFix/>
          </a:blip>
          <a:srcRect b="0" l="50953" r="44209" t="0"/>
          <a:stretch/>
        </p:blipFill>
        <p:spPr>
          <a:xfrm>
            <a:off x="14915425" y="8563875"/>
            <a:ext cx="302550" cy="9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7"/>
          <p:cNvSpPr/>
          <p:nvPr/>
        </p:nvSpPr>
        <p:spPr>
          <a:xfrm>
            <a:off x="5400638" y="4598025"/>
            <a:ext cx="7236300" cy="132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37"/>
          <p:cNvGrpSpPr/>
          <p:nvPr/>
        </p:nvGrpSpPr>
        <p:grpSpPr>
          <a:xfrm>
            <a:off x="5511621" y="7466400"/>
            <a:ext cx="1348656" cy="676125"/>
            <a:chOff x="7676096" y="3459013"/>
            <a:chExt cx="1348656" cy="676125"/>
          </a:xfrm>
        </p:grpSpPr>
        <p:pic>
          <p:nvPicPr>
            <p:cNvPr id="576" name="Google Shape;576;p37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7840350" y="3459013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37"/>
            <p:cNvPicPr preferRelativeResize="0"/>
            <p:nvPr/>
          </p:nvPicPr>
          <p:blipFill rotWithShape="1">
            <a:blip r:embed="rId7">
              <a:alphaModFix/>
            </a:blip>
            <a:srcRect b="0" l="66851" r="29349" t="0"/>
            <a:stretch/>
          </p:blipFill>
          <p:spPr>
            <a:xfrm>
              <a:off x="7676096" y="3459025"/>
              <a:ext cx="164250" cy="55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37"/>
            <p:cNvPicPr preferRelativeResize="0"/>
            <p:nvPr/>
          </p:nvPicPr>
          <p:blipFill rotWithShape="1">
            <a:blip r:embed="rId7">
              <a:alphaModFix/>
            </a:blip>
            <a:srcRect b="0" l="94203" r="0" t="0"/>
            <a:stretch/>
          </p:blipFill>
          <p:spPr>
            <a:xfrm>
              <a:off x="8774201" y="3521750"/>
              <a:ext cx="250550" cy="550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9" name="Google Shape;579;p37"/>
          <p:cNvGrpSpPr/>
          <p:nvPr/>
        </p:nvGrpSpPr>
        <p:grpSpPr>
          <a:xfrm>
            <a:off x="15266046" y="7546000"/>
            <a:ext cx="1348656" cy="676125"/>
            <a:chOff x="7676096" y="3459013"/>
            <a:chExt cx="1348656" cy="676125"/>
          </a:xfrm>
        </p:grpSpPr>
        <p:pic>
          <p:nvPicPr>
            <p:cNvPr id="580" name="Google Shape;580;p37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7840350" y="3459013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37"/>
            <p:cNvPicPr preferRelativeResize="0"/>
            <p:nvPr/>
          </p:nvPicPr>
          <p:blipFill rotWithShape="1">
            <a:blip r:embed="rId7">
              <a:alphaModFix/>
            </a:blip>
            <a:srcRect b="0" l="66851" r="29349" t="0"/>
            <a:stretch/>
          </p:blipFill>
          <p:spPr>
            <a:xfrm>
              <a:off x="7676096" y="3459025"/>
              <a:ext cx="164250" cy="55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37"/>
            <p:cNvPicPr preferRelativeResize="0"/>
            <p:nvPr/>
          </p:nvPicPr>
          <p:blipFill rotWithShape="1">
            <a:blip r:embed="rId7">
              <a:alphaModFix/>
            </a:blip>
            <a:srcRect b="0" l="94203" r="0" t="0"/>
            <a:stretch/>
          </p:blipFill>
          <p:spPr>
            <a:xfrm>
              <a:off x="8774201" y="3521750"/>
              <a:ext cx="250550" cy="550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3" name="Google Shape;583;p37"/>
          <p:cNvPicPr preferRelativeResize="0"/>
          <p:nvPr/>
        </p:nvPicPr>
        <p:blipFill rotWithShape="1">
          <a:blip r:embed="rId7">
            <a:alphaModFix/>
          </a:blip>
          <a:srcRect b="0" l="59922" r="33079" t="0"/>
          <a:stretch/>
        </p:blipFill>
        <p:spPr>
          <a:xfrm>
            <a:off x="14922845" y="7612038"/>
            <a:ext cx="302525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7"/>
          <p:cNvPicPr preferRelativeResize="0"/>
          <p:nvPr/>
        </p:nvPicPr>
        <p:blipFill rotWithShape="1">
          <a:blip r:embed="rId10">
            <a:alphaModFix/>
          </a:blip>
          <a:srcRect b="0" l="97652" r="0" t="0"/>
          <a:stretch/>
        </p:blipFill>
        <p:spPr>
          <a:xfrm>
            <a:off x="16655379" y="7546000"/>
            <a:ext cx="153050" cy="6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7"/>
          <p:cNvPicPr preferRelativeResize="0"/>
          <p:nvPr/>
        </p:nvPicPr>
        <p:blipFill rotWithShape="1">
          <a:blip r:embed="rId10">
            <a:alphaModFix/>
          </a:blip>
          <a:srcRect b="0" l="4087" r="62132" t="0"/>
          <a:stretch/>
        </p:blipFill>
        <p:spPr>
          <a:xfrm>
            <a:off x="11582700" y="7546000"/>
            <a:ext cx="2202599" cy="6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7"/>
          <p:cNvPicPr preferRelativeResize="0"/>
          <p:nvPr/>
        </p:nvPicPr>
        <p:blipFill rotWithShape="1">
          <a:blip r:embed="rId10">
            <a:alphaModFix/>
          </a:blip>
          <a:srcRect b="0" l="37530" r="49270" t="0"/>
          <a:stretch/>
        </p:blipFill>
        <p:spPr>
          <a:xfrm>
            <a:off x="13899125" y="7546000"/>
            <a:ext cx="860575" cy="6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8"/>
          <p:cNvSpPr/>
          <p:nvPr/>
        </p:nvSpPr>
        <p:spPr>
          <a:xfrm>
            <a:off x="10460650" y="8314125"/>
            <a:ext cx="6456900" cy="1490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8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take the gradients … </a:t>
            </a:r>
            <a:endParaRPr sz="4800"/>
          </a:p>
        </p:txBody>
      </p:sp>
      <p:pic>
        <p:nvPicPr>
          <p:cNvPr id="593" name="Google Shape;5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48" y="2045848"/>
            <a:ext cx="1060725" cy="2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8"/>
          <p:cNvPicPr preferRelativeResize="0"/>
          <p:nvPr/>
        </p:nvPicPr>
        <p:blipFill rotWithShape="1">
          <a:blip r:embed="rId5">
            <a:alphaModFix/>
          </a:blip>
          <a:srcRect b="0" l="36151" r="34143" t="0"/>
          <a:stretch/>
        </p:blipFill>
        <p:spPr>
          <a:xfrm>
            <a:off x="4489768" y="1840750"/>
            <a:ext cx="128405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8"/>
          <p:cNvPicPr preferRelativeResize="0"/>
          <p:nvPr/>
        </p:nvPicPr>
        <p:blipFill rotWithShape="1">
          <a:blip r:embed="rId6">
            <a:alphaModFix/>
          </a:blip>
          <a:srcRect b="0" l="62536" r="0" t="0"/>
          <a:stretch/>
        </p:blipFill>
        <p:spPr>
          <a:xfrm>
            <a:off x="12174188" y="3016223"/>
            <a:ext cx="2525370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8"/>
          <p:cNvPicPr preferRelativeResize="0"/>
          <p:nvPr/>
        </p:nvPicPr>
        <p:blipFill rotWithShape="1">
          <a:blip r:embed="rId7">
            <a:alphaModFix/>
          </a:blip>
          <a:srcRect b="0" l="47473" r="0" t="0"/>
          <a:stretch/>
        </p:blipFill>
        <p:spPr>
          <a:xfrm>
            <a:off x="15216438" y="2875500"/>
            <a:ext cx="2906964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8"/>
          <p:cNvPicPr preferRelativeResize="0"/>
          <p:nvPr/>
        </p:nvPicPr>
        <p:blipFill rotWithShape="1">
          <a:blip r:embed="rId8">
            <a:alphaModFix/>
          </a:blip>
          <a:srcRect b="0" l="0" r="75510" t="0"/>
          <a:stretch/>
        </p:blipFill>
        <p:spPr>
          <a:xfrm>
            <a:off x="1320687" y="1769186"/>
            <a:ext cx="3125898" cy="85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8"/>
          <p:cNvPicPr preferRelativeResize="0"/>
          <p:nvPr/>
        </p:nvPicPr>
        <p:blipFill rotWithShape="1">
          <a:blip r:embed="rId8">
            <a:alphaModFix/>
          </a:blip>
          <a:srcRect b="0" l="36168" r="28925" t="0"/>
          <a:stretch/>
        </p:blipFill>
        <p:spPr>
          <a:xfrm>
            <a:off x="7346312" y="1781349"/>
            <a:ext cx="4328138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8"/>
          <p:cNvPicPr preferRelativeResize="0"/>
          <p:nvPr/>
        </p:nvPicPr>
        <p:blipFill rotWithShape="1">
          <a:blip r:embed="rId9">
            <a:alphaModFix/>
          </a:blip>
          <a:srcRect b="0" l="3984" r="87750" t="0"/>
          <a:stretch/>
        </p:blipFill>
        <p:spPr>
          <a:xfrm>
            <a:off x="11657312" y="2877900"/>
            <a:ext cx="516875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8"/>
          <p:cNvPicPr preferRelativeResize="0"/>
          <p:nvPr/>
        </p:nvPicPr>
        <p:blipFill rotWithShape="1">
          <a:blip r:embed="rId10">
            <a:alphaModFix/>
          </a:blip>
          <a:srcRect b="0" l="51303" r="44010" t="0"/>
          <a:stretch/>
        </p:blipFill>
        <p:spPr>
          <a:xfrm>
            <a:off x="11354763" y="3016225"/>
            <a:ext cx="302550" cy="6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8"/>
          <p:cNvPicPr preferRelativeResize="0"/>
          <p:nvPr/>
        </p:nvPicPr>
        <p:blipFill rotWithShape="1">
          <a:blip r:embed="rId9">
            <a:alphaModFix/>
          </a:blip>
          <a:srcRect b="0" l="50953" r="44209" t="0"/>
          <a:stretch/>
        </p:blipFill>
        <p:spPr>
          <a:xfrm>
            <a:off x="14806725" y="2875500"/>
            <a:ext cx="302550" cy="95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8"/>
          <p:cNvPicPr preferRelativeResize="0"/>
          <p:nvPr/>
        </p:nvPicPr>
        <p:blipFill rotWithShape="1">
          <a:blip r:embed="rId10">
            <a:alphaModFix/>
          </a:blip>
          <a:srcRect b="0" l="4085" r="28383" t="0"/>
          <a:stretch/>
        </p:blipFill>
        <p:spPr>
          <a:xfrm>
            <a:off x="11771025" y="1857638"/>
            <a:ext cx="4403275" cy="6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8"/>
          <p:cNvPicPr preferRelativeResize="0"/>
          <p:nvPr/>
        </p:nvPicPr>
        <p:blipFill rotWithShape="1">
          <a:blip r:embed="rId5">
            <a:alphaModFix/>
          </a:blip>
          <a:srcRect b="0" l="61142" r="35057" t="0"/>
          <a:stretch/>
        </p:blipFill>
        <p:spPr>
          <a:xfrm>
            <a:off x="16098096" y="1996550"/>
            <a:ext cx="164250" cy="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8"/>
          <p:cNvPicPr preferRelativeResize="0"/>
          <p:nvPr/>
        </p:nvPicPr>
        <p:blipFill rotWithShape="1">
          <a:blip r:embed="rId10">
            <a:alphaModFix/>
          </a:blip>
          <a:srcRect b="0" l="97480" r="0" t="0"/>
          <a:stretch/>
        </p:blipFill>
        <p:spPr>
          <a:xfrm>
            <a:off x="17879279" y="1930425"/>
            <a:ext cx="164251" cy="6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6938" y="8794875"/>
            <a:ext cx="922972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28050" y="8621850"/>
            <a:ext cx="5600700" cy="104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38"/>
          <p:cNvGrpSpPr/>
          <p:nvPr/>
        </p:nvGrpSpPr>
        <p:grpSpPr>
          <a:xfrm>
            <a:off x="5820021" y="1778038"/>
            <a:ext cx="1348656" cy="676125"/>
            <a:chOff x="7676096" y="3459013"/>
            <a:chExt cx="1348656" cy="676125"/>
          </a:xfrm>
        </p:grpSpPr>
        <p:pic>
          <p:nvPicPr>
            <p:cNvPr id="609" name="Google Shape;609;p38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7840350" y="3459013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38"/>
            <p:cNvPicPr preferRelativeResize="0"/>
            <p:nvPr/>
          </p:nvPicPr>
          <p:blipFill rotWithShape="1">
            <a:blip r:embed="rId5">
              <a:alphaModFix/>
            </a:blip>
            <a:srcRect b="0" l="66851" r="29349" t="0"/>
            <a:stretch/>
          </p:blipFill>
          <p:spPr>
            <a:xfrm>
              <a:off x="7676096" y="3459025"/>
              <a:ext cx="164250" cy="55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38"/>
            <p:cNvPicPr preferRelativeResize="0"/>
            <p:nvPr/>
          </p:nvPicPr>
          <p:blipFill rotWithShape="1">
            <a:blip r:embed="rId5">
              <a:alphaModFix/>
            </a:blip>
            <a:srcRect b="0" l="94203" r="0" t="0"/>
            <a:stretch/>
          </p:blipFill>
          <p:spPr>
            <a:xfrm>
              <a:off x="8774201" y="3521750"/>
              <a:ext cx="250550" cy="550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38"/>
          <p:cNvGrpSpPr/>
          <p:nvPr/>
        </p:nvGrpSpPr>
        <p:grpSpPr>
          <a:xfrm>
            <a:off x="16453071" y="1933825"/>
            <a:ext cx="1348656" cy="676125"/>
            <a:chOff x="7676096" y="3459013"/>
            <a:chExt cx="1348656" cy="676125"/>
          </a:xfrm>
        </p:grpSpPr>
        <p:pic>
          <p:nvPicPr>
            <p:cNvPr id="613" name="Google Shape;613;p38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7840350" y="3459013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38"/>
            <p:cNvPicPr preferRelativeResize="0"/>
            <p:nvPr/>
          </p:nvPicPr>
          <p:blipFill rotWithShape="1">
            <a:blip r:embed="rId5">
              <a:alphaModFix/>
            </a:blip>
            <a:srcRect b="0" l="66851" r="29349" t="0"/>
            <a:stretch/>
          </p:blipFill>
          <p:spPr>
            <a:xfrm>
              <a:off x="7676096" y="3459025"/>
              <a:ext cx="164250" cy="55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38"/>
            <p:cNvPicPr preferRelativeResize="0"/>
            <p:nvPr/>
          </p:nvPicPr>
          <p:blipFill rotWithShape="1">
            <a:blip r:embed="rId5">
              <a:alphaModFix/>
            </a:blip>
            <a:srcRect b="0" l="94203" r="0" t="0"/>
            <a:stretch/>
          </p:blipFill>
          <p:spPr>
            <a:xfrm>
              <a:off x="8774201" y="3521750"/>
              <a:ext cx="250550" cy="5506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" name="Google Shape;616;p38"/>
          <p:cNvGrpSpPr/>
          <p:nvPr/>
        </p:nvGrpSpPr>
        <p:grpSpPr>
          <a:xfrm>
            <a:off x="156950" y="4073838"/>
            <a:ext cx="18060205" cy="1809675"/>
            <a:chOff x="156950" y="4073838"/>
            <a:chExt cx="18060205" cy="1809675"/>
          </a:xfrm>
        </p:grpSpPr>
        <p:sp>
          <p:nvSpPr>
            <p:cNvPr id="617" name="Google Shape;617;p38"/>
            <p:cNvSpPr/>
            <p:nvPr/>
          </p:nvSpPr>
          <p:spPr>
            <a:xfrm>
              <a:off x="9391925" y="5115475"/>
              <a:ext cx="8720400" cy="6762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18" name="Google Shape;618;p3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56950" y="4243175"/>
              <a:ext cx="260985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3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9806550" y="4231000"/>
              <a:ext cx="2085975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38"/>
            <p:cNvPicPr preferRelativeResize="0"/>
            <p:nvPr/>
          </p:nvPicPr>
          <p:blipFill rotWithShape="1">
            <a:blip r:embed="rId8">
              <a:alphaModFix/>
            </a:blip>
            <a:srcRect b="0" l="0" r="97629" t="0"/>
            <a:stretch/>
          </p:blipFill>
          <p:spPr>
            <a:xfrm>
              <a:off x="2830811" y="4073838"/>
              <a:ext cx="302526" cy="85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38"/>
            <p:cNvPicPr preferRelativeResize="0"/>
            <p:nvPr/>
          </p:nvPicPr>
          <p:blipFill rotWithShape="1">
            <a:blip r:embed="rId10">
              <a:alphaModFix/>
            </a:blip>
            <a:srcRect b="0" l="18593" r="28869" t="0"/>
            <a:stretch/>
          </p:blipFill>
          <p:spPr>
            <a:xfrm>
              <a:off x="4068176" y="4150125"/>
              <a:ext cx="3425551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p38"/>
            <p:cNvPicPr preferRelativeResize="0"/>
            <p:nvPr/>
          </p:nvPicPr>
          <p:blipFill rotWithShape="1">
            <a:blip r:embed="rId8">
              <a:alphaModFix/>
            </a:blip>
            <a:srcRect b="0" l="58145" r="39414" t="0"/>
            <a:stretch/>
          </p:blipFill>
          <p:spPr>
            <a:xfrm>
              <a:off x="9440026" y="4105838"/>
              <a:ext cx="302526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38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1956525" y="4396362"/>
              <a:ext cx="504825" cy="2476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4" name="Google Shape;624;p38"/>
            <p:cNvGrpSpPr/>
            <p:nvPr/>
          </p:nvGrpSpPr>
          <p:grpSpPr>
            <a:xfrm>
              <a:off x="9496850" y="5054838"/>
              <a:ext cx="8720305" cy="828675"/>
              <a:chOff x="4615150" y="7103663"/>
              <a:chExt cx="8720305" cy="828675"/>
            </a:xfrm>
          </p:grpSpPr>
          <p:grpSp>
            <p:nvGrpSpPr>
              <p:cNvPr id="625" name="Google Shape;625;p38"/>
              <p:cNvGrpSpPr/>
              <p:nvPr/>
            </p:nvGrpSpPr>
            <p:grpSpPr>
              <a:xfrm>
                <a:off x="4615150" y="7103663"/>
                <a:ext cx="3132416" cy="828675"/>
                <a:chOff x="4615150" y="7103663"/>
                <a:chExt cx="3132416" cy="828675"/>
              </a:xfrm>
            </p:grpSpPr>
            <p:pic>
              <p:nvPicPr>
                <p:cNvPr id="626" name="Google Shape;626;p3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58145" r="35347" t="0"/>
                <a:stretch/>
              </p:blipFill>
              <p:spPr>
                <a:xfrm>
                  <a:off x="6940739" y="7103663"/>
                  <a:ext cx="806827" cy="8286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7" name="Google Shape;627;p38"/>
                <p:cNvPicPr preferRelativeResize="0"/>
                <p:nvPr/>
              </p:nvPicPr>
              <p:blipFill>
                <a:blip r:embed="rId16">
                  <a:alphaModFix/>
                </a:blip>
                <a:stretch>
                  <a:fillRect/>
                </a:stretch>
              </p:blipFill>
              <p:spPr>
                <a:xfrm>
                  <a:off x="4615150" y="7260837"/>
                  <a:ext cx="2209800" cy="5143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28" name="Google Shape;628;p3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18593" r="78084" t="0"/>
                <a:stretch/>
              </p:blipFill>
              <p:spPr>
                <a:xfrm>
                  <a:off x="6800302" y="7179950"/>
                  <a:ext cx="216651" cy="6761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29" name="Google Shape;629;p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100986" r="-3505" t="0"/>
              <a:stretch/>
            </p:blipFill>
            <p:spPr>
              <a:xfrm>
                <a:off x="13171204" y="7179938"/>
                <a:ext cx="164251" cy="6761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30" name="Google Shape;630;p38"/>
            <p:cNvPicPr preferRelativeResize="0"/>
            <p:nvPr/>
          </p:nvPicPr>
          <p:blipFill rotWithShape="1">
            <a:blip r:embed="rId8">
              <a:alphaModFix/>
            </a:blip>
            <a:srcRect b="0" l="58145" r="35347" t="0"/>
            <a:stretch/>
          </p:blipFill>
          <p:spPr>
            <a:xfrm>
              <a:off x="3197339" y="4105838"/>
              <a:ext cx="806827" cy="828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p38"/>
            <p:cNvSpPr txBox="1"/>
            <p:nvPr/>
          </p:nvSpPr>
          <p:spPr>
            <a:xfrm>
              <a:off x="2070950" y="5237275"/>
              <a:ext cx="9788100" cy="46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we still need to normalise across j ...</a:t>
              </a:r>
              <a:endParaRPr/>
            </a:p>
          </p:txBody>
        </p:sp>
        <p:pic>
          <p:nvPicPr>
            <p:cNvPr id="632" name="Google Shape;632;p38"/>
            <p:cNvPicPr preferRelativeResize="0"/>
            <p:nvPr/>
          </p:nvPicPr>
          <p:blipFill rotWithShape="1">
            <a:blip r:embed="rId10">
              <a:alphaModFix/>
            </a:blip>
            <a:srcRect b="0" l="19081" r="28380" t="0"/>
            <a:stretch/>
          </p:blipFill>
          <p:spPr>
            <a:xfrm>
              <a:off x="12824463" y="5131125"/>
              <a:ext cx="3425574" cy="676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38"/>
            <p:cNvPicPr preferRelativeResize="0"/>
            <p:nvPr/>
          </p:nvPicPr>
          <p:blipFill rotWithShape="1">
            <a:blip r:embed="rId10">
              <a:alphaModFix/>
            </a:blip>
            <a:srcRect b="0" l="97480" r="0" t="0"/>
            <a:stretch/>
          </p:blipFill>
          <p:spPr>
            <a:xfrm>
              <a:off x="17822704" y="5131113"/>
              <a:ext cx="164251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38"/>
            <p:cNvPicPr preferRelativeResize="0"/>
            <p:nvPr/>
          </p:nvPicPr>
          <p:blipFill rotWithShape="1">
            <a:blip r:embed="rId10">
              <a:alphaModFix/>
            </a:blip>
            <a:srcRect b="0" l="97480" r="0" t="0"/>
            <a:stretch/>
          </p:blipFill>
          <p:spPr>
            <a:xfrm>
              <a:off x="9256604" y="4182113"/>
              <a:ext cx="164251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38"/>
            <p:cNvPicPr preferRelativeResize="0"/>
            <p:nvPr/>
          </p:nvPicPr>
          <p:blipFill rotWithShape="1">
            <a:blip r:embed="rId5">
              <a:alphaModFix/>
            </a:blip>
            <a:srcRect b="0" l="61142" r="35057" t="0"/>
            <a:stretch/>
          </p:blipFill>
          <p:spPr>
            <a:xfrm>
              <a:off x="7523346" y="4242125"/>
              <a:ext cx="164250" cy="5507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6" name="Google Shape;636;p38"/>
            <p:cNvGrpSpPr/>
            <p:nvPr/>
          </p:nvGrpSpPr>
          <p:grpSpPr>
            <a:xfrm>
              <a:off x="7878321" y="4179400"/>
              <a:ext cx="1348656" cy="676125"/>
              <a:chOff x="7676096" y="3459013"/>
              <a:chExt cx="1348656" cy="676125"/>
            </a:xfrm>
          </p:grpSpPr>
          <p:pic>
            <p:nvPicPr>
              <p:cNvPr id="637" name="Google Shape;637;p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37530" r="49270" t="0"/>
              <a:stretch/>
            </p:blipFill>
            <p:spPr>
              <a:xfrm>
                <a:off x="7840350" y="3459013"/>
                <a:ext cx="860575" cy="676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8" name="Google Shape;638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66851" r="29349" t="0"/>
              <a:stretch/>
            </p:blipFill>
            <p:spPr>
              <a:xfrm>
                <a:off x="7676096" y="3459025"/>
                <a:ext cx="164250" cy="550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9" name="Google Shape;639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94203" r="0" t="0"/>
              <a:stretch/>
            </p:blipFill>
            <p:spPr>
              <a:xfrm>
                <a:off x="8774201" y="3521750"/>
                <a:ext cx="250550" cy="550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0" name="Google Shape;640;p38"/>
            <p:cNvGrpSpPr/>
            <p:nvPr/>
          </p:nvGrpSpPr>
          <p:grpSpPr>
            <a:xfrm>
              <a:off x="16400133" y="5131113"/>
              <a:ext cx="1348656" cy="676125"/>
              <a:chOff x="7676096" y="3459013"/>
              <a:chExt cx="1348656" cy="676125"/>
            </a:xfrm>
          </p:grpSpPr>
          <p:pic>
            <p:nvPicPr>
              <p:cNvPr id="641" name="Google Shape;641;p38"/>
              <p:cNvPicPr preferRelativeResize="0"/>
              <p:nvPr/>
            </p:nvPicPr>
            <p:blipFill rotWithShape="1">
              <a:blip r:embed="rId10">
                <a:alphaModFix/>
              </a:blip>
              <a:srcRect b="0" l="37530" r="49270" t="0"/>
              <a:stretch/>
            </p:blipFill>
            <p:spPr>
              <a:xfrm>
                <a:off x="7840350" y="3459013"/>
                <a:ext cx="860575" cy="676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2" name="Google Shape;642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66851" r="29349" t="0"/>
              <a:stretch/>
            </p:blipFill>
            <p:spPr>
              <a:xfrm>
                <a:off x="7676096" y="3459025"/>
                <a:ext cx="164250" cy="550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3" name="Google Shape;643;p38"/>
              <p:cNvPicPr preferRelativeResize="0"/>
              <p:nvPr/>
            </p:nvPicPr>
            <p:blipFill rotWithShape="1">
              <a:blip r:embed="rId5">
                <a:alphaModFix/>
              </a:blip>
              <a:srcRect b="0" l="94203" r="0" t="0"/>
              <a:stretch/>
            </p:blipFill>
            <p:spPr>
              <a:xfrm>
                <a:off x="8774201" y="3521750"/>
                <a:ext cx="250550" cy="550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4" name="Google Shape;644;p38"/>
            <p:cNvPicPr preferRelativeResize="0"/>
            <p:nvPr/>
          </p:nvPicPr>
          <p:blipFill rotWithShape="1">
            <a:blip r:embed="rId5">
              <a:alphaModFix/>
            </a:blip>
            <a:srcRect b="0" l="61142" r="35057" t="0"/>
            <a:stretch/>
          </p:blipFill>
          <p:spPr>
            <a:xfrm>
              <a:off x="16097621" y="5193825"/>
              <a:ext cx="164250" cy="55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5" name="Google Shape;645;p38"/>
          <p:cNvGrpSpPr/>
          <p:nvPr/>
        </p:nvGrpSpPr>
        <p:grpSpPr>
          <a:xfrm>
            <a:off x="223571" y="6359416"/>
            <a:ext cx="16606304" cy="1521384"/>
            <a:chOff x="223571" y="6359416"/>
            <a:chExt cx="16606304" cy="1521384"/>
          </a:xfrm>
        </p:grpSpPr>
        <p:sp>
          <p:nvSpPr>
            <p:cNvPr id="646" name="Google Shape;646;p38"/>
            <p:cNvSpPr/>
            <p:nvPr/>
          </p:nvSpPr>
          <p:spPr>
            <a:xfrm>
              <a:off x="10372975" y="6390400"/>
              <a:ext cx="6456900" cy="14904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7" name="Google Shape;647;p38"/>
            <p:cNvPicPr preferRelativeResize="0"/>
            <p:nvPr/>
          </p:nvPicPr>
          <p:blipFill rotWithShape="1">
            <a:blip r:embed="rId17">
              <a:alphaModFix/>
            </a:blip>
            <a:srcRect b="0" l="13661" r="19237" t="0"/>
            <a:stretch/>
          </p:blipFill>
          <p:spPr>
            <a:xfrm>
              <a:off x="1398225" y="6618600"/>
              <a:ext cx="6845374" cy="94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8" name="Google Shape;648;p38"/>
            <p:cNvPicPr preferRelativeResize="0"/>
            <p:nvPr/>
          </p:nvPicPr>
          <p:blipFill rotWithShape="1">
            <a:blip r:embed="rId18">
              <a:alphaModFix/>
            </a:blip>
            <a:srcRect b="0" l="22540" r="0" t="0"/>
            <a:stretch/>
          </p:blipFill>
          <p:spPr>
            <a:xfrm>
              <a:off x="11960700" y="6522950"/>
              <a:ext cx="3629875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9" name="Google Shape;649;p38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8372275" y="6715725"/>
              <a:ext cx="860575" cy="67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38"/>
            <p:cNvPicPr preferRelativeResize="0"/>
            <p:nvPr/>
          </p:nvPicPr>
          <p:blipFill rotWithShape="1">
            <a:blip r:embed="rId17">
              <a:alphaModFix/>
            </a:blip>
            <a:srcRect b="0" l="92091" r="0" t="0"/>
            <a:stretch/>
          </p:blipFill>
          <p:spPr>
            <a:xfrm>
              <a:off x="9399500" y="6636888"/>
              <a:ext cx="806824" cy="94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" name="Google Shape;651;p38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10762287" y="6715861"/>
              <a:ext cx="1060725" cy="83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2" name="Google Shape;652;p38"/>
            <p:cNvPicPr preferRelativeResize="0"/>
            <p:nvPr/>
          </p:nvPicPr>
          <p:blipFill rotWithShape="1">
            <a:blip r:embed="rId17">
              <a:alphaModFix/>
            </a:blip>
            <a:srcRect b="0" l="0" r="97656" t="0"/>
            <a:stretch/>
          </p:blipFill>
          <p:spPr>
            <a:xfrm>
              <a:off x="223571" y="6359416"/>
              <a:ext cx="302549" cy="1193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3" name="Google Shape;653;p38"/>
            <p:cNvPicPr preferRelativeResize="0"/>
            <p:nvPr/>
          </p:nvPicPr>
          <p:blipFill rotWithShape="1">
            <a:blip r:embed="rId10">
              <a:alphaModFix/>
            </a:blip>
            <a:srcRect b="0" l="37530" r="49270" t="0"/>
            <a:stretch/>
          </p:blipFill>
          <p:spPr>
            <a:xfrm>
              <a:off x="462673" y="6918622"/>
              <a:ext cx="806824" cy="6338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9"/>
          <p:cNvSpPr txBox="1"/>
          <p:nvPr>
            <p:ph type="title"/>
          </p:nvPr>
        </p:nvSpPr>
        <p:spPr>
          <a:xfrm>
            <a:off x="156950" y="615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example ...</a:t>
            </a:r>
            <a:endParaRPr sz="4800"/>
          </a:p>
        </p:txBody>
      </p:sp>
      <p:pic>
        <p:nvPicPr>
          <p:cNvPr id="659" name="Google Shape;6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4300" y="9218825"/>
            <a:ext cx="8293649" cy="12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9"/>
          <p:cNvSpPr txBox="1"/>
          <p:nvPr/>
        </p:nvSpPr>
        <p:spPr>
          <a:xfrm>
            <a:off x="6678875" y="9702925"/>
            <a:ext cx="3523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https://zhiyzuo.github.io/VI/#coordinate-ascent-vi-cavi</a:t>
            </a:r>
            <a:endParaRPr/>
          </a:p>
        </p:txBody>
      </p:sp>
      <p:pic>
        <p:nvPicPr>
          <p:cNvPr id="662" name="Google Shape;66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25" y="1088325"/>
            <a:ext cx="9243074" cy="84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56725" y="2770025"/>
            <a:ext cx="6717224" cy="18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9"/>
          <p:cNvPicPr preferRelativeResize="0"/>
          <p:nvPr/>
        </p:nvPicPr>
        <p:blipFill rotWithShape="1">
          <a:blip r:embed="rId8">
            <a:alphaModFix/>
          </a:blip>
          <a:srcRect b="0" l="2383" r="3392" t="0"/>
          <a:stretch/>
        </p:blipFill>
        <p:spPr>
          <a:xfrm>
            <a:off x="11032925" y="5731299"/>
            <a:ext cx="6717226" cy="198203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9"/>
          <p:cNvSpPr/>
          <p:nvPr/>
        </p:nvSpPr>
        <p:spPr>
          <a:xfrm>
            <a:off x="10773388" y="4863400"/>
            <a:ext cx="72363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0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example ...</a:t>
            </a:r>
            <a:endParaRPr sz="4800"/>
          </a:p>
        </p:txBody>
      </p:sp>
      <p:pic>
        <p:nvPicPr>
          <p:cNvPr id="671" name="Google Shape;6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3300" y="8990225"/>
            <a:ext cx="8293649" cy="12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0"/>
          <p:cNvSpPr txBox="1"/>
          <p:nvPr/>
        </p:nvSpPr>
        <p:spPr>
          <a:xfrm>
            <a:off x="6297875" y="9474325"/>
            <a:ext cx="3523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https://zhiyzuo.github.io/VI/#coordinate-ascent-vi-cavi</a:t>
            </a:r>
            <a:endParaRPr/>
          </a:p>
        </p:txBody>
      </p:sp>
      <p:pic>
        <p:nvPicPr>
          <p:cNvPr id="674" name="Google Shape;67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650" y="2781300"/>
            <a:ext cx="6717224" cy="18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0"/>
          <p:cNvPicPr preferRelativeResize="0"/>
          <p:nvPr/>
        </p:nvPicPr>
        <p:blipFill rotWithShape="1">
          <a:blip r:embed="rId7">
            <a:alphaModFix/>
          </a:blip>
          <a:srcRect b="0" l="2383" r="3392" t="0"/>
          <a:stretch/>
        </p:blipFill>
        <p:spPr>
          <a:xfrm>
            <a:off x="1122450" y="5666387"/>
            <a:ext cx="6233576" cy="18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0"/>
          <p:cNvSpPr/>
          <p:nvPr/>
        </p:nvSpPr>
        <p:spPr>
          <a:xfrm>
            <a:off x="673125" y="4702675"/>
            <a:ext cx="72363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7" name="Google Shape;677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01300" y="2798792"/>
            <a:ext cx="6143662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99700" y="5732588"/>
            <a:ext cx="6336224" cy="17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40"/>
          <p:cNvSpPr/>
          <p:nvPr/>
        </p:nvSpPr>
        <p:spPr>
          <a:xfrm>
            <a:off x="10378575" y="4720163"/>
            <a:ext cx="7236300" cy="867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1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code &amp; resources … </a:t>
            </a:r>
            <a:endParaRPr sz="4800"/>
          </a:p>
        </p:txBody>
      </p:sp>
      <p:pic>
        <p:nvPicPr>
          <p:cNvPr id="685" name="Google Shape;6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50" y="1929849"/>
            <a:ext cx="54292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150" y="2054112"/>
            <a:ext cx="109728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41"/>
          <p:cNvPicPr preferRelativeResize="0"/>
          <p:nvPr/>
        </p:nvPicPr>
        <p:blipFill rotWithShape="1">
          <a:blip r:embed="rId6">
            <a:alphaModFix/>
          </a:blip>
          <a:srcRect b="0" l="0" r="12303" t="0"/>
          <a:stretch/>
        </p:blipFill>
        <p:spPr>
          <a:xfrm>
            <a:off x="644050" y="6420875"/>
            <a:ext cx="1386615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41"/>
          <p:cNvSpPr txBox="1"/>
          <p:nvPr/>
        </p:nvSpPr>
        <p:spPr>
          <a:xfrm>
            <a:off x="1058950" y="8344925"/>
            <a:ext cx="38325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https://scikit-learn.org/stable/modules/mixture.html</a:t>
            </a:r>
            <a:endParaRPr sz="1200"/>
          </a:p>
        </p:txBody>
      </p:sp>
      <p:sp>
        <p:nvSpPr>
          <p:cNvPr id="690" name="Google Shape;690;p41"/>
          <p:cNvSpPr txBox="1"/>
          <p:nvPr/>
        </p:nvSpPr>
        <p:spPr>
          <a:xfrm>
            <a:off x="14069000" y="5814138"/>
            <a:ext cx="30000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https://github.com/ldeecke/gmm-torch</a:t>
            </a:r>
            <a:endParaRPr/>
          </a:p>
        </p:txBody>
      </p:sp>
      <p:pic>
        <p:nvPicPr>
          <p:cNvPr id="691" name="Google Shape;69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63300" y="8761625"/>
            <a:ext cx="8293649" cy="12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1"/>
          <p:cNvSpPr txBox="1"/>
          <p:nvPr/>
        </p:nvSpPr>
        <p:spPr>
          <a:xfrm>
            <a:off x="6297875" y="9245725"/>
            <a:ext cx="35232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0"/>
              </a:rPr>
              <a:t>https://zhiyzuo.github.io/VI/#coordinate-ascent-vi-cavi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2"/>
          <p:cNvSpPr/>
          <p:nvPr/>
        </p:nvSpPr>
        <p:spPr>
          <a:xfrm>
            <a:off x="0" y="6648500"/>
            <a:ext cx="6225600" cy="3638400"/>
          </a:xfrm>
          <a:prstGeom prst="rtTriangle">
            <a:avLst/>
          </a:prstGeom>
          <a:gradFill>
            <a:gsLst>
              <a:gs pos="0">
                <a:srgbClr val="9FC5E8"/>
              </a:gs>
              <a:gs pos="100000">
                <a:srgbClr val="F4CCC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2"/>
          <p:cNvSpPr txBox="1"/>
          <p:nvPr>
            <p:ph type="title"/>
          </p:nvPr>
        </p:nvSpPr>
        <p:spPr>
          <a:xfrm>
            <a:off x="269675" y="3326550"/>
            <a:ext cx="13717800" cy="14793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latin typeface="IBM Plex Sans"/>
                <a:ea typeface="IBM Plex Sans"/>
                <a:cs typeface="IBM Plex Sans"/>
                <a:sym typeface="IBM Plex Sans"/>
              </a:rPr>
              <a:t>Grow your future with AI </a:t>
            </a:r>
            <a:endParaRPr b="1" sz="5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600"/>
              <a:t>Please Like &amp; Subscribe!</a:t>
            </a:r>
            <a:endParaRPr sz="3600"/>
          </a:p>
        </p:txBody>
      </p:sp>
      <p:sp>
        <p:nvSpPr>
          <p:cNvPr id="699" name="Google Shape;699;p42"/>
          <p:cNvSpPr/>
          <p:nvPr/>
        </p:nvSpPr>
        <p:spPr>
          <a:xfrm flipH="1">
            <a:off x="3108600" y="1415375"/>
            <a:ext cx="15179400" cy="8871600"/>
          </a:xfrm>
          <a:prstGeom prst="rtTriangle">
            <a:avLst/>
          </a:prstGeom>
          <a:solidFill>
            <a:srgbClr val="00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2"/>
          <p:cNvSpPr txBox="1"/>
          <p:nvPr/>
        </p:nvSpPr>
        <p:spPr>
          <a:xfrm>
            <a:off x="2885550" y="1069813"/>
            <a:ext cx="102132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00007E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Machine Learning and AI Academy</a:t>
            </a:r>
            <a:endParaRPr sz="4800"/>
          </a:p>
        </p:txBody>
      </p:sp>
      <p:pic>
        <p:nvPicPr>
          <p:cNvPr id="701" name="Google Shape;7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75" y="367425"/>
            <a:ext cx="2506900" cy="24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388800" y="3065113"/>
            <a:ext cx="12097200" cy="14793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Motivation, &amp; Bayesian Modelling</a:t>
            </a:r>
            <a:endParaRPr sz="4800"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25" y="399750"/>
            <a:ext cx="2217850" cy="21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/>
          <p:nvPr/>
        </p:nvSpPr>
        <p:spPr>
          <a:xfrm>
            <a:off x="0" y="4697375"/>
            <a:ext cx="12373200" cy="5589600"/>
          </a:xfrm>
          <a:prstGeom prst="rtTriangle">
            <a:avLst/>
          </a:prstGeom>
          <a:gradFill>
            <a:gsLst>
              <a:gs pos="0">
                <a:srgbClr val="9FC5E8"/>
              </a:gs>
              <a:gs pos="100000">
                <a:srgbClr val="F4CCCC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/>
          <p:nvPr/>
        </p:nvSpPr>
        <p:spPr>
          <a:xfrm flipH="1">
            <a:off x="1590600" y="682300"/>
            <a:ext cx="16697400" cy="9604800"/>
          </a:xfrm>
          <a:prstGeom prst="rtTriangle">
            <a:avLst/>
          </a:prstGeom>
          <a:solidFill>
            <a:srgbClr val="0000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4099" y="2759750"/>
            <a:ext cx="3690275" cy="17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1"/>
          <p:cNvSpPr txBox="1"/>
          <p:nvPr>
            <p:ph type="title"/>
          </p:nvPr>
        </p:nvSpPr>
        <p:spPr>
          <a:xfrm>
            <a:off x="156950" y="290150"/>
            <a:ext cx="156516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Probabilistic modelling (PM) is widely used in ML ...</a:t>
            </a:r>
            <a:endParaRPr sz="4800"/>
          </a:p>
        </p:txBody>
      </p:sp>
      <p:pic>
        <p:nvPicPr>
          <p:cNvPr id="94" name="Google Shape;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1"/>
          <p:cNvSpPr txBox="1"/>
          <p:nvPr>
            <p:ph type="title"/>
          </p:nvPr>
        </p:nvSpPr>
        <p:spPr>
          <a:xfrm>
            <a:off x="1853975" y="4919550"/>
            <a:ext cx="28482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Image generation </a:t>
            </a:r>
            <a:endParaRPr sz="2200"/>
          </a:p>
        </p:txBody>
      </p:sp>
      <p:pic>
        <p:nvPicPr>
          <p:cNvPr id="96" name="Google Shape;9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00" y="2531325"/>
            <a:ext cx="2265275" cy="21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85625" y="2531325"/>
            <a:ext cx="2265275" cy="21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type="title"/>
          </p:nvPr>
        </p:nvSpPr>
        <p:spPr>
          <a:xfrm>
            <a:off x="706763" y="1926900"/>
            <a:ext cx="18744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Training Data</a:t>
            </a:r>
            <a:endParaRPr sz="1800"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3639900" y="1926900"/>
            <a:ext cx="21567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Generated Data</a:t>
            </a:r>
            <a:endParaRPr sz="1800"/>
          </a:p>
        </p:txBody>
      </p:sp>
      <p:sp>
        <p:nvSpPr>
          <p:cNvPr id="100" name="Google Shape;100;p21"/>
          <p:cNvSpPr/>
          <p:nvPr/>
        </p:nvSpPr>
        <p:spPr>
          <a:xfrm>
            <a:off x="2785350" y="3028813"/>
            <a:ext cx="413400" cy="11874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/>
          <p:nvPr/>
        </p:nvSpPr>
        <p:spPr>
          <a:xfrm>
            <a:off x="3122550" y="3028813"/>
            <a:ext cx="413400" cy="1187400"/>
          </a:xfrm>
          <a:prstGeom prst="chevron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3350" y="2531325"/>
            <a:ext cx="4757860" cy="219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>
            <p:ph type="title"/>
          </p:nvPr>
        </p:nvSpPr>
        <p:spPr>
          <a:xfrm>
            <a:off x="7268225" y="4919550"/>
            <a:ext cx="39138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Protein Contact Predictions</a:t>
            </a:r>
            <a:endParaRPr sz="2200"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594375" y="1911850"/>
            <a:ext cx="2592749" cy="20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1"/>
          <p:cNvSpPr txBox="1"/>
          <p:nvPr>
            <p:ph type="title"/>
          </p:nvPr>
        </p:nvSpPr>
        <p:spPr>
          <a:xfrm>
            <a:off x="13748075" y="4919550"/>
            <a:ext cx="39138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Taxi and Fare Analysis</a:t>
            </a:r>
            <a:endParaRPr sz="2200"/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9">
            <a:alphaModFix/>
          </a:blip>
          <a:srcRect b="3767" l="10067" r="6869" t="4791"/>
          <a:stretch/>
        </p:blipFill>
        <p:spPr>
          <a:xfrm>
            <a:off x="511337" y="6366175"/>
            <a:ext cx="2265276" cy="234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5463" y="5801550"/>
            <a:ext cx="3055791" cy="18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11">
            <a:alphaModFix/>
          </a:blip>
          <a:srcRect b="0" l="0" r="13103" t="5589"/>
          <a:stretch/>
        </p:blipFill>
        <p:spPr>
          <a:xfrm>
            <a:off x="2901238" y="7795350"/>
            <a:ext cx="3507975" cy="13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type="title"/>
          </p:nvPr>
        </p:nvSpPr>
        <p:spPr>
          <a:xfrm>
            <a:off x="1273275" y="8993725"/>
            <a:ext cx="50553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Epidemics &amp; Infectious diseases</a:t>
            </a:r>
            <a:endParaRPr sz="22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06212" y="7642950"/>
            <a:ext cx="4078974" cy="13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55387" y="5838550"/>
            <a:ext cx="2268991" cy="18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7867675" y="8993725"/>
            <a:ext cx="50553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Stock Markets and Time-Series</a:t>
            </a:r>
            <a:endParaRPr sz="22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488375" y="5791163"/>
            <a:ext cx="4870360" cy="11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675875" y="7249473"/>
            <a:ext cx="4377974" cy="9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14462075" y="8970175"/>
            <a:ext cx="29466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Sport  analysis</a:t>
            </a:r>
            <a:endParaRPr sz="2200"/>
          </a:p>
        </p:txBody>
      </p:sp>
      <p:sp>
        <p:nvSpPr>
          <p:cNvPr id="116" name="Google Shape;116;p21"/>
          <p:cNvSpPr txBox="1"/>
          <p:nvPr>
            <p:ph type="title"/>
          </p:nvPr>
        </p:nvSpPr>
        <p:spPr>
          <a:xfrm>
            <a:off x="216200" y="4779638"/>
            <a:ext cx="1874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[Radford et.a. 2019]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12986350" y="8268025"/>
            <a:ext cx="1874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[Dieng et. al. 2017]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14462075" y="1501075"/>
            <a:ext cx="1874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[Trippe et. al. 2018]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19" name="Google Shape;119;p21"/>
          <p:cNvSpPr txBox="1"/>
          <p:nvPr>
            <p:ph type="title"/>
          </p:nvPr>
        </p:nvSpPr>
        <p:spPr>
          <a:xfrm>
            <a:off x="5472000" y="8888125"/>
            <a:ext cx="2120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[Chatzilenna et. al. 2019]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9198763" y="5649150"/>
            <a:ext cx="2120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[Bamler et. al. 2017]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1" name="Google Shape;121;p21"/>
          <p:cNvSpPr txBox="1"/>
          <p:nvPr>
            <p:ph type="title"/>
          </p:nvPr>
        </p:nvSpPr>
        <p:spPr>
          <a:xfrm>
            <a:off x="10741813" y="7249475"/>
            <a:ext cx="2120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[Gruber et. al. 2016]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11362575" y="2143800"/>
            <a:ext cx="2120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[Kucukelbir et. al. 2016]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1640575" y="5887600"/>
            <a:ext cx="18744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</a:t>
            </a:r>
            <a:r>
              <a:rPr lang="en" sz="1200">
                <a:solidFill>
                  <a:srgbClr val="434343"/>
                </a:solidFill>
              </a:rPr>
              <a:t>Lloyd</a:t>
            </a:r>
            <a:r>
              <a:rPr lang="en" sz="1200">
                <a:solidFill>
                  <a:srgbClr val="434343"/>
                </a:solidFill>
              </a:rPr>
              <a:t> et. al. 2015]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950" y="4532675"/>
            <a:ext cx="4439650" cy="19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>
            <p:ph type="title"/>
          </p:nvPr>
        </p:nvSpPr>
        <p:spPr>
          <a:xfrm>
            <a:off x="156950" y="290150"/>
            <a:ext cx="147039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importantly, PM allows </a:t>
            </a:r>
            <a:r>
              <a:rPr lang="en" sz="4800"/>
              <a:t>uncertainty</a:t>
            </a:r>
            <a:r>
              <a:rPr lang="en" sz="4800"/>
              <a:t> estimation ...</a:t>
            </a:r>
            <a:endParaRPr sz="48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5">
            <a:alphaModFix/>
          </a:blip>
          <a:srcRect b="82175" l="0" r="0" t="0"/>
          <a:stretch/>
        </p:blipFill>
        <p:spPr>
          <a:xfrm>
            <a:off x="530825" y="2914575"/>
            <a:ext cx="12089799" cy="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6">
            <a:alphaModFix/>
          </a:blip>
          <a:srcRect b="85678" l="0" r="0" t="0"/>
          <a:stretch/>
        </p:blipFill>
        <p:spPr>
          <a:xfrm>
            <a:off x="530825" y="1782925"/>
            <a:ext cx="12335575" cy="8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691125" y="1994375"/>
            <a:ext cx="16981200" cy="7296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691125" y="2914575"/>
            <a:ext cx="16981200" cy="803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13298300" y="1994375"/>
            <a:ext cx="39138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/>
              <a:t>… conv network predictions</a:t>
            </a:r>
            <a:endParaRPr sz="2200"/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13374500" y="2988775"/>
            <a:ext cx="43872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80000"/>
                </a:solidFill>
              </a:rPr>
              <a:t>… bayesian model predictions</a:t>
            </a:r>
            <a:endParaRPr sz="2200">
              <a:solidFill>
                <a:srgbClr val="980000"/>
              </a:solidFill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15997800" y="3680275"/>
            <a:ext cx="21351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[Dutordoir et. al. 2019]</a:t>
            </a:r>
            <a:endParaRPr sz="1200">
              <a:solidFill>
                <a:srgbClr val="434343"/>
              </a:solidFill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25300" y="3833325"/>
            <a:ext cx="4822974" cy="31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525" y="6930075"/>
            <a:ext cx="3706100" cy="234116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type="title"/>
          </p:nvPr>
        </p:nvSpPr>
        <p:spPr>
          <a:xfrm>
            <a:off x="3782075" y="6568663"/>
            <a:ext cx="21351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[Li et.al. 2019]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2101825" y="4653775"/>
            <a:ext cx="21351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434343"/>
                </a:solidFill>
              </a:rPr>
              <a:t>[Deisenroth  et.al. 2011]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1784525" y="9517200"/>
            <a:ext cx="61302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can be useful for reinforcement learning as well </a:t>
            </a:r>
            <a:endParaRPr b="1" sz="1800">
              <a:solidFill>
                <a:srgbClr val="00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86987" y="7420863"/>
            <a:ext cx="25622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>
            <p:ph type="title"/>
          </p:nvPr>
        </p:nvSpPr>
        <p:spPr>
          <a:xfrm>
            <a:off x="9198475" y="8355450"/>
            <a:ext cx="50976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I will be careful to using an RNN to invest my money … </a:t>
            </a:r>
            <a:endParaRPr b="1" sz="1800">
              <a:solidFill>
                <a:srgbClr val="0000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13679625" y="7508288"/>
            <a:ext cx="5097600" cy="4365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400">
                <a:solidFill>
                  <a:srgbClr val="98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 we need these uncertainties ...</a:t>
            </a:r>
            <a:endParaRPr b="1" sz="1400">
              <a:solidFill>
                <a:srgbClr val="98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we represent random variables using graphical models ...</a:t>
            </a:r>
            <a:endParaRPr sz="4800"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12532400" y="4354450"/>
            <a:ext cx="1411800" cy="1323600"/>
          </a:xfrm>
          <a:prstGeom prst="ellipse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12532400" y="1865550"/>
            <a:ext cx="1411800" cy="132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9238" y="2408288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5900" y="4897188"/>
            <a:ext cx="304800" cy="23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23"/>
          <p:cNvCxnSpPr>
            <a:stCxn id="153" idx="4"/>
            <a:endCxn id="152" idx="0"/>
          </p:cNvCxnSpPr>
          <p:nvPr/>
        </p:nvCxnSpPr>
        <p:spPr>
          <a:xfrm>
            <a:off x="13238300" y="3189150"/>
            <a:ext cx="0" cy="1165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3"/>
          <p:cNvSpPr txBox="1"/>
          <p:nvPr>
            <p:ph type="title"/>
          </p:nvPr>
        </p:nvSpPr>
        <p:spPr>
          <a:xfrm>
            <a:off x="9093000" y="2162563"/>
            <a:ext cx="39138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… latent/hidden variables</a:t>
            </a:r>
            <a:endParaRPr sz="2200">
              <a:solidFill>
                <a:srgbClr val="999999"/>
              </a:solidFill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9539850" y="4651450"/>
            <a:ext cx="39138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0000FF"/>
                </a:solidFill>
              </a:rPr>
              <a:t>… observed variables</a:t>
            </a:r>
            <a:endParaRPr sz="2200">
              <a:solidFill>
                <a:srgbClr val="0000FF"/>
              </a:solidFill>
            </a:endParaRPr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13225050" y="3330800"/>
            <a:ext cx="5154300" cy="729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</a:rPr>
              <a:t>… conditional dependence relation ...</a:t>
            </a:r>
            <a:endParaRPr sz="2200">
              <a:solidFill>
                <a:srgbClr val="999999"/>
              </a:solidFill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507775" y="2235975"/>
            <a:ext cx="7650300" cy="2347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Latent Variable Models allow: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" sz="2200">
                <a:solidFill>
                  <a:srgbClr val="999999"/>
                </a:solidFill>
              </a:rPr>
              <a:t>inferring about hidden information not observed in the data </a:t>
            </a:r>
            <a:endParaRPr sz="2200">
              <a:solidFill>
                <a:srgbClr val="999999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" sz="2200">
                <a:solidFill>
                  <a:srgbClr val="999999"/>
                </a:solidFill>
              </a:rPr>
              <a:t>principled way to introduce our beliefs and priors on the phenomena we are trying to estimate</a:t>
            </a:r>
            <a:endParaRPr sz="2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69163" y="2417813"/>
            <a:ext cx="12477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173925" y="4906725"/>
            <a:ext cx="1238250" cy="219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23"/>
          <p:cNvGrpSpPr/>
          <p:nvPr/>
        </p:nvGrpSpPr>
        <p:grpSpPr>
          <a:xfrm>
            <a:off x="1875575" y="6513025"/>
            <a:ext cx="16503775" cy="2940200"/>
            <a:chOff x="1928800" y="6903825"/>
            <a:chExt cx="16503775" cy="2940200"/>
          </a:xfrm>
        </p:grpSpPr>
        <p:sp>
          <p:nvSpPr>
            <p:cNvPr id="164" name="Google Shape;164;p23"/>
            <p:cNvSpPr/>
            <p:nvPr/>
          </p:nvSpPr>
          <p:spPr>
            <a:xfrm>
              <a:off x="1928800" y="7386075"/>
              <a:ext cx="14308500" cy="2347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2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12200" y="8205725"/>
              <a:ext cx="51816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 rotWithShape="1">
            <a:blip r:embed="rId9">
              <a:alphaModFix/>
            </a:blip>
            <a:srcRect b="0" l="32903" r="61789" t="0"/>
            <a:stretch/>
          </p:blipFill>
          <p:spPr>
            <a:xfrm>
              <a:off x="7616100" y="8205725"/>
              <a:ext cx="3048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3"/>
            <p:cNvPicPr preferRelativeResize="0"/>
            <p:nvPr/>
          </p:nvPicPr>
          <p:blipFill rotWithShape="1">
            <a:blip r:embed="rId10">
              <a:alphaModFix/>
            </a:blip>
            <a:srcRect b="0" l="38571" r="0" t="0"/>
            <a:stretch/>
          </p:blipFill>
          <p:spPr>
            <a:xfrm>
              <a:off x="8043200" y="8205725"/>
              <a:ext cx="3528176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23"/>
            <p:cNvSpPr/>
            <p:nvPr/>
          </p:nvSpPr>
          <p:spPr>
            <a:xfrm>
              <a:off x="9267550" y="8111300"/>
              <a:ext cx="2357400" cy="920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 txBox="1"/>
            <p:nvPr/>
          </p:nvSpPr>
          <p:spPr>
            <a:xfrm>
              <a:off x="11903975" y="8206700"/>
              <a:ext cx="65286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how to compute this integral ...</a:t>
              </a:r>
              <a:endParaRPr/>
            </a:p>
          </p:txBody>
        </p:sp>
        <p:cxnSp>
          <p:nvCxnSpPr>
            <p:cNvPr id="170" name="Google Shape;170;p23"/>
            <p:cNvCxnSpPr/>
            <p:nvPr/>
          </p:nvCxnSpPr>
          <p:spPr>
            <a:xfrm>
              <a:off x="2312200" y="82067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71" name="Google Shape;171;p23"/>
            <p:cNvSpPr txBox="1"/>
            <p:nvPr/>
          </p:nvSpPr>
          <p:spPr>
            <a:xfrm>
              <a:off x="2124600" y="7603875"/>
              <a:ext cx="28578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max marginal … </a:t>
              </a:r>
              <a:endParaRPr/>
            </a:p>
          </p:txBody>
        </p:sp>
        <p:cxnSp>
          <p:nvCxnSpPr>
            <p:cNvPr id="172" name="Google Shape;172;p23"/>
            <p:cNvCxnSpPr/>
            <p:nvPr/>
          </p:nvCxnSpPr>
          <p:spPr>
            <a:xfrm>
              <a:off x="5813400" y="91281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73" name="Google Shape;173;p23"/>
            <p:cNvSpPr txBox="1"/>
            <p:nvPr/>
          </p:nvSpPr>
          <p:spPr>
            <a:xfrm>
              <a:off x="5063100" y="9114425"/>
              <a:ext cx="35283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marginalise latents ...</a:t>
              </a:r>
              <a:endParaRPr/>
            </a:p>
          </p:txBody>
        </p:sp>
        <p:sp>
          <p:nvSpPr>
            <p:cNvPr id="174" name="Google Shape;174;p23"/>
            <p:cNvSpPr txBox="1"/>
            <p:nvPr/>
          </p:nvSpPr>
          <p:spPr>
            <a:xfrm>
              <a:off x="8214175" y="6903825"/>
              <a:ext cx="30000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200" u="sng">
                  <a:latin typeface="IBM Plex Sans"/>
                  <a:ea typeface="IBM Plex Sans"/>
                  <a:cs typeface="IBM Plex Sans"/>
                  <a:sym typeface="IBM Plex Sans"/>
                </a:rPr>
                <a:t>Our Goal: </a:t>
              </a:r>
              <a:endParaRPr b="1" u="sng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let’s illustrate the difficulty ...</a:t>
            </a:r>
            <a:endParaRPr sz="4800"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4"/>
          <p:cNvGrpSpPr/>
          <p:nvPr/>
        </p:nvGrpSpPr>
        <p:grpSpPr>
          <a:xfrm>
            <a:off x="2147575" y="1396450"/>
            <a:ext cx="16503775" cy="2940200"/>
            <a:chOff x="1928800" y="6903825"/>
            <a:chExt cx="16503775" cy="2940200"/>
          </a:xfrm>
        </p:grpSpPr>
        <p:sp>
          <p:nvSpPr>
            <p:cNvPr id="182" name="Google Shape;182;p24"/>
            <p:cNvSpPr/>
            <p:nvPr/>
          </p:nvSpPr>
          <p:spPr>
            <a:xfrm>
              <a:off x="1928800" y="7386075"/>
              <a:ext cx="14308500" cy="2347200"/>
            </a:xfrm>
            <a:prstGeom prst="rect">
              <a:avLst/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3" name="Google Shape;18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12200" y="8205725"/>
              <a:ext cx="51816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4"/>
            <p:cNvPicPr preferRelativeResize="0"/>
            <p:nvPr/>
          </p:nvPicPr>
          <p:blipFill rotWithShape="1">
            <a:blip r:embed="rId5">
              <a:alphaModFix/>
            </a:blip>
            <a:srcRect b="0" l="32903" r="61789" t="0"/>
            <a:stretch/>
          </p:blipFill>
          <p:spPr>
            <a:xfrm>
              <a:off x="7616100" y="8205725"/>
              <a:ext cx="3048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4"/>
            <p:cNvPicPr preferRelativeResize="0"/>
            <p:nvPr/>
          </p:nvPicPr>
          <p:blipFill rotWithShape="1">
            <a:blip r:embed="rId6">
              <a:alphaModFix/>
            </a:blip>
            <a:srcRect b="0" l="38571" r="0" t="0"/>
            <a:stretch/>
          </p:blipFill>
          <p:spPr>
            <a:xfrm>
              <a:off x="8043200" y="8205725"/>
              <a:ext cx="3528176" cy="76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/>
            <p:nvPr/>
          </p:nvSpPr>
          <p:spPr>
            <a:xfrm>
              <a:off x="9267550" y="8111300"/>
              <a:ext cx="2357400" cy="920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 txBox="1"/>
            <p:nvPr/>
          </p:nvSpPr>
          <p:spPr>
            <a:xfrm>
              <a:off x="11903975" y="8206700"/>
              <a:ext cx="65286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how to compute this integral ...</a:t>
              </a:r>
              <a:endParaRPr/>
            </a:p>
          </p:txBody>
        </p:sp>
        <p:cxnSp>
          <p:nvCxnSpPr>
            <p:cNvPr id="188" name="Google Shape;188;p24"/>
            <p:cNvCxnSpPr/>
            <p:nvPr/>
          </p:nvCxnSpPr>
          <p:spPr>
            <a:xfrm>
              <a:off x="2312200" y="82067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89" name="Google Shape;189;p24"/>
            <p:cNvSpPr txBox="1"/>
            <p:nvPr/>
          </p:nvSpPr>
          <p:spPr>
            <a:xfrm>
              <a:off x="2124600" y="7603875"/>
              <a:ext cx="28578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max marginal … </a:t>
              </a:r>
              <a:endParaRPr/>
            </a:p>
          </p:txBody>
        </p:sp>
        <p:cxnSp>
          <p:nvCxnSpPr>
            <p:cNvPr id="190" name="Google Shape;190;p24"/>
            <p:cNvCxnSpPr/>
            <p:nvPr/>
          </p:nvCxnSpPr>
          <p:spPr>
            <a:xfrm>
              <a:off x="5813400" y="9128100"/>
              <a:ext cx="18027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91" name="Google Shape;191;p24"/>
            <p:cNvSpPr txBox="1"/>
            <p:nvPr/>
          </p:nvSpPr>
          <p:spPr>
            <a:xfrm>
              <a:off x="5063100" y="9114425"/>
              <a:ext cx="3528300" cy="7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marginalise latents ...</a:t>
              </a:r>
              <a:endParaRPr/>
            </a:p>
          </p:txBody>
        </p:sp>
        <p:sp>
          <p:nvSpPr>
            <p:cNvPr id="192" name="Google Shape;192;p24"/>
            <p:cNvSpPr txBox="1"/>
            <p:nvPr/>
          </p:nvSpPr>
          <p:spPr>
            <a:xfrm>
              <a:off x="8214175" y="6903825"/>
              <a:ext cx="30000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b="1" lang="en" sz="2200" u="sng">
                  <a:latin typeface="IBM Plex Sans"/>
                  <a:ea typeface="IBM Plex Sans"/>
                  <a:cs typeface="IBM Plex Sans"/>
                  <a:sym typeface="IBM Plex Sans"/>
                </a:rPr>
                <a:t>Our Goal: </a:t>
              </a:r>
              <a:endParaRPr b="1" u="sng"/>
            </a:p>
          </p:txBody>
        </p:sp>
      </p:grpSp>
      <p:sp>
        <p:nvSpPr>
          <p:cNvPr id="193" name="Google Shape;193;p24"/>
          <p:cNvSpPr txBox="1"/>
          <p:nvPr>
            <p:ph type="title"/>
          </p:nvPr>
        </p:nvSpPr>
        <p:spPr>
          <a:xfrm>
            <a:off x="508700" y="5173300"/>
            <a:ext cx="7824300" cy="2347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take an example of this, where we need to cluster some given data-set, we assume: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914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" sz="2200">
                <a:solidFill>
                  <a:srgbClr val="999999"/>
                </a:solidFill>
              </a:rPr>
              <a:t>We know the total number of cluster </a:t>
            </a:r>
            <a:endParaRPr sz="2200">
              <a:solidFill>
                <a:srgbClr val="999999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Char char="●"/>
            </a:pPr>
            <a:r>
              <a:rPr lang="en" sz="2200">
                <a:solidFill>
                  <a:srgbClr val="999999"/>
                </a:solidFill>
              </a:rPr>
              <a:t>We know that one data point belongs to one cluster</a:t>
            </a:r>
            <a:endParaRPr sz="2200"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4" name="Google Shape;194;p24"/>
          <p:cNvCxnSpPr/>
          <p:nvPr/>
        </p:nvCxnSpPr>
        <p:spPr>
          <a:xfrm>
            <a:off x="8333000" y="6279438"/>
            <a:ext cx="867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24"/>
          <p:cNvSpPr/>
          <p:nvPr/>
        </p:nvSpPr>
        <p:spPr>
          <a:xfrm>
            <a:off x="88012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>
            <a:off x="91553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95094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98635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11530763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/>
          <p:nvPr/>
        </p:nvSpPr>
        <p:spPr>
          <a:xfrm>
            <a:off x="11884863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/>
          <p:nvPr/>
        </p:nvSpPr>
        <p:spPr>
          <a:xfrm>
            <a:off x="12238963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/>
          <p:nvPr/>
        </p:nvSpPr>
        <p:spPr>
          <a:xfrm>
            <a:off x="12617650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12996338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/>
          <p:nvPr/>
        </p:nvSpPr>
        <p:spPr>
          <a:xfrm>
            <a:off x="146143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149684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4"/>
          <p:cNvSpPr/>
          <p:nvPr/>
        </p:nvSpPr>
        <p:spPr>
          <a:xfrm>
            <a:off x="153225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/>
          <p:nvPr/>
        </p:nvSpPr>
        <p:spPr>
          <a:xfrm>
            <a:off x="156766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/>
          <p:nvPr/>
        </p:nvSpPr>
        <p:spPr>
          <a:xfrm>
            <a:off x="160307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16384875" y="614068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4"/>
          <p:cNvCxnSpPr/>
          <p:nvPr/>
        </p:nvCxnSpPr>
        <p:spPr>
          <a:xfrm>
            <a:off x="8704850" y="5877175"/>
            <a:ext cx="7929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ashDot"/>
            <a:round/>
            <a:headEnd len="med" w="med" type="oval"/>
            <a:tailEnd len="med" w="med" type="oval"/>
          </a:ln>
        </p:spPr>
      </p:cxnSp>
      <p:pic>
        <p:nvPicPr>
          <p:cNvPr id="211" name="Google Shape;21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93025" y="5370375"/>
            <a:ext cx="5314160" cy="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71325" y="6681725"/>
            <a:ext cx="3461450" cy="27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4"/>
          <p:cNvGrpSpPr/>
          <p:nvPr/>
        </p:nvGrpSpPr>
        <p:grpSpPr>
          <a:xfrm>
            <a:off x="3047250" y="7903575"/>
            <a:ext cx="13755475" cy="1525500"/>
            <a:chOff x="3047250" y="7903575"/>
            <a:chExt cx="13755475" cy="1525500"/>
          </a:xfrm>
        </p:grpSpPr>
        <p:sp>
          <p:nvSpPr>
            <p:cNvPr id="214" name="Google Shape;214;p24"/>
            <p:cNvSpPr/>
            <p:nvPr/>
          </p:nvSpPr>
          <p:spPr>
            <a:xfrm>
              <a:off x="3047250" y="7903575"/>
              <a:ext cx="1264200" cy="1525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4586725" y="8362850"/>
              <a:ext cx="122160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we want to think of </a:t>
              </a:r>
              <a:r>
                <a:rPr b="1" lang="en" sz="2200">
                  <a:solidFill>
                    <a:srgbClr val="99999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clustering</a:t>
              </a: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 from a </a:t>
              </a:r>
              <a:r>
                <a:rPr b="1" lang="en" sz="2200" u="sng">
                  <a:solidFill>
                    <a:srgbClr val="999999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probabilistic modelling perspective</a:t>
              </a: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 …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4061600" y="9038175"/>
            <a:ext cx="3730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Gaussian Distribution</a:t>
            </a:r>
            <a:endParaRPr b="1"/>
          </a:p>
        </p:txBody>
      </p:sp>
      <p:sp>
        <p:nvSpPr>
          <p:cNvPr id="221" name="Google Shape;221;p25"/>
          <p:cNvSpPr/>
          <p:nvPr/>
        </p:nvSpPr>
        <p:spPr>
          <a:xfrm>
            <a:off x="11410725" y="1533713"/>
            <a:ext cx="5103600" cy="222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>
            <a:off x="13109313" y="271283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>
            <a:off x="11623750" y="322338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/>
              <a:t>… Bayesian mixture of Gaussians ...</a:t>
            </a:r>
            <a:endParaRPr sz="4800"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/>
          <p:nvPr/>
        </p:nvSpPr>
        <p:spPr>
          <a:xfrm>
            <a:off x="117852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/>
          <p:cNvSpPr/>
          <p:nvPr/>
        </p:nvSpPr>
        <p:spPr>
          <a:xfrm>
            <a:off x="121393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/>
          <p:nvPr/>
        </p:nvSpPr>
        <p:spPr>
          <a:xfrm>
            <a:off x="124934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28475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423850" y="1678975"/>
            <a:ext cx="100776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do so, we assume that there is some hidden/latent process by which this data has been generated, e.g.,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13716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Nature has access to the finite number of clusters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8300" lvl="0" marL="1371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Each cluster data has some distribution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8300" lvl="0" marL="1371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Nature samples a cluster and from that distribution samples a data-point that we saw in the data-set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33376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136917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140458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143999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149681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5"/>
          <p:cNvSpPr/>
          <p:nvPr/>
        </p:nvSpPr>
        <p:spPr>
          <a:xfrm>
            <a:off x="153222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5"/>
          <p:cNvSpPr/>
          <p:nvPr/>
        </p:nvSpPr>
        <p:spPr>
          <a:xfrm>
            <a:off x="156763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5"/>
          <p:cNvSpPr/>
          <p:nvPr/>
        </p:nvSpPr>
        <p:spPr>
          <a:xfrm>
            <a:off x="160304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8924" y="1533717"/>
            <a:ext cx="1480475" cy="125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3199" y="2044292"/>
            <a:ext cx="1480475" cy="125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650" y="2590000"/>
            <a:ext cx="1582775" cy="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5"/>
          <p:cNvSpPr/>
          <p:nvPr/>
        </p:nvSpPr>
        <p:spPr>
          <a:xfrm>
            <a:off x="14703575" y="322338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"/>
          <p:cNvSpPr/>
          <p:nvPr/>
        </p:nvSpPr>
        <p:spPr>
          <a:xfrm>
            <a:off x="150228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153769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157310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12420275" y="3670438"/>
            <a:ext cx="3516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Nature’s hidden process </a:t>
            </a:r>
            <a:endParaRPr b="1"/>
          </a:p>
        </p:txBody>
      </p:sp>
      <p:sp>
        <p:nvSpPr>
          <p:cNvPr id="247" name="Google Shape;247;p25"/>
          <p:cNvSpPr txBox="1"/>
          <p:nvPr/>
        </p:nvSpPr>
        <p:spPr>
          <a:xfrm>
            <a:off x="292525" y="4946975"/>
            <a:ext cx="16471200" cy="1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</a:t>
            </a: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as such, to model nature’s process, we need to be able to deal with two types of random variables: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77724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Continuous Random Variables -- Gaussians (e.g., point locations)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8300" lvl="0" marL="7772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Discrete Random Variables -- </a:t>
            </a: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Multinomials</a:t>
            </a: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(e.g., clusters chosen)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 rotWithShape="1">
          <a:blip r:embed="rId5">
            <a:alphaModFix/>
          </a:blip>
          <a:srcRect b="0" l="0" r="8958" t="10538"/>
          <a:stretch/>
        </p:blipFill>
        <p:spPr>
          <a:xfrm>
            <a:off x="2882825" y="6582750"/>
            <a:ext cx="4997420" cy="24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0417425" y="6582750"/>
            <a:ext cx="567300" cy="207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>
            <a:off x="11204425" y="7747050"/>
            <a:ext cx="567300" cy="90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>
            <a:off x="11991425" y="8153850"/>
            <a:ext cx="567300" cy="50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41788" y="8722088"/>
            <a:ext cx="5429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11850" y="8722088"/>
            <a:ext cx="552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91425" y="8722088"/>
            <a:ext cx="5524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/>
          <p:nvPr/>
        </p:nvSpPr>
        <p:spPr>
          <a:xfrm>
            <a:off x="9864575" y="8970625"/>
            <a:ext cx="3730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Categorical</a:t>
            </a: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 Distribution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5994863" y="5705450"/>
            <a:ext cx="10615500" cy="16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11410725" y="1533713"/>
            <a:ext cx="5103600" cy="2226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13109313" y="271283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/>
          <p:nvPr/>
        </p:nvSpPr>
        <p:spPr>
          <a:xfrm>
            <a:off x="11623750" y="322338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6"/>
          <p:cNvSpPr txBox="1"/>
          <p:nvPr>
            <p:ph type="title"/>
          </p:nvPr>
        </p:nvSpPr>
        <p:spPr>
          <a:xfrm>
            <a:off x="156950" y="290150"/>
            <a:ext cx="16471200" cy="10929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… Bayesian mixture of Gaussians ...</a:t>
            </a:r>
            <a:endParaRPr sz="4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800"/>
          </a:p>
        </p:txBody>
      </p:sp>
      <p:pic>
        <p:nvPicPr>
          <p:cNvPr id="265" name="Google Shape;2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3075" y="129050"/>
            <a:ext cx="1679700" cy="16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>
            <a:off x="117852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121393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6"/>
          <p:cNvSpPr/>
          <p:nvPr/>
        </p:nvSpPr>
        <p:spPr>
          <a:xfrm>
            <a:off x="124934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6"/>
          <p:cNvSpPr/>
          <p:nvPr/>
        </p:nvSpPr>
        <p:spPr>
          <a:xfrm>
            <a:off x="128475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423850" y="1678975"/>
            <a:ext cx="10077600" cy="23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 u="sng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To do so, we assume that there is some hidden/latent process by which this data has been generated, e.g.,</a:t>
            </a:r>
            <a:endParaRPr b="1" sz="2200" u="sng">
              <a:solidFill>
                <a:srgbClr val="99999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68300" lvl="0" marL="1371600" rtl="0" algn="l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Nature has access to the finite number of clusters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8300" lvl="0" marL="1371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Each cluster data has some distribution 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  <a:p>
            <a:pPr indent="-368300" lvl="0" marL="13716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200"/>
              <a:buFont typeface="IBM Plex Sans Light"/>
              <a:buChar char="●"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Nature samples a cluster and from that distribution samples a data-point that we saw in the data-set</a:t>
            </a:r>
            <a:endParaRPr sz="2200">
              <a:solidFill>
                <a:srgbClr val="999999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133376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136917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>
            <a:off x="140458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14399925" y="2788563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149681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6"/>
          <p:cNvSpPr/>
          <p:nvPr/>
        </p:nvSpPr>
        <p:spPr>
          <a:xfrm>
            <a:off x="153222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"/>
          <p:cNvSpPr/>
          <p:nvPr/>
        </p:nvSpPr>
        <p:spPr>
          <a:xfrm>
            <a:off x="156763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6"/>
          <p:cNvSpPr/>
          <p:nvPr/>
        </p:nvSpPr>
        <p:spPr>
          <a:xfrm>
            <a:off x="16030425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8924" y="1533717"/>
            <a:ext cx="1480475" cy="125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3199" y="2044292"/>
            <a:ext cx="1480475" cy="1254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650" y="2590000"/>
            <a:ext cx="1582775" cy="6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/>
          <p:nvPr/>
        </p:nvSpPr>
        <p:spPr>
          <a:xfrm>
            <a:off x="14703575" y="3223388"/>
            <a:ext cx="1679700" cy="429000"/>
          </a:xfrm>
          <a:prstGeom prst="ellipse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150228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153769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15731050" y="3299138"/>
            <a:ext cx="264900" cy="277500"/>
          </a:xfrm>
          <a:prstGeom prst="ellipse">
            <a:avLst/>
          </a:prstGeom>
          <a:solidFill>
            <a:srgbClr val="57BB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/>
        </p:nvSpPr>
        <p:spPr>
          <a:xfrm>
            <a:off x="12420275" y="3670438"/>
            <a:ext cx="3516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200">
                <a:solidFill>
                  <a:srgbClr val="999999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Nature’s hidden process </a:t>
            </a:r>
            <a:endParaRPr b="1"/>
          </a:p>
        </p:txBody>
      </p:sp>
      <p:pic>
        <p:nvPicPr>
          <p:cNvPr id="287" name="Google Shape;2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2775" y="4326238"/>
            <a:ext cx="421005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6"/>
          <p:cNvSpPr/>
          <p:nvPr/>
        </p:nvSpPr>
        <p:spPr>
          <a:xfrm>
            <a:off x="5549675" y="4184146"/>
            <a:ext cx="1264200" cy="6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 txBox="1"/>
          <p:nvPr/>
        </p:nvSpPr>
        <p:spPr>
          <a:xfrm>
            <a:off x="6813875" y="4184125"/>
            <a:ext cx="117864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we think of cluster centers as coming from some Gaussian (real-valued random variable)</a:t>
            </a:r>
            <a:endParaRPr/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2775" y="5086900"/>
            <a:ext cx="485987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6"/>
          <p:cNvSpPr/>
          <p:nvPr/>
        </p:nvSpPr>
        <p:spPr>
          <a:xfrm>
            <a:off x="6181125" y="4944809"/>
            <a:ext cx="1264200" cy="6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"/>
          <p:cNvSpPr txBox="1"/>
          <p:nvPr/>
        </p:nvSpPr>
        <p:spPr>
          <a:xfrm>
            <a:off x="7495725" y="4955600"/>
            <a:ext cx="610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we think of cluster choice as a one-hot vector</a:t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6427463" y="7542096"/>
            <a:ext cx="1264200" cy="67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 txBox="1"/>
          <p:nvPr/>
        </p:nvSpPr>
        <p:spPr>
          <a:xfrm>
            <a:off x="7767863" y="7601950"/>
            <a:ext cx="8981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each data point is assigned to a cluster through an inner product</a:t>
            </a:r>
            <a:endParaRPr/>
          </a:p>
        </p:txBody>
      </p:sp>
      <p:cxnSp>
        <p:nvCxnSpPr>
          <p:cNvPr id="295" name="Google Shape;295;p26"/>
          <p:cNvCxnSpPr/>
          <p:nvPr/>
        </p:nvCxnSpPr>
        <p:spPr>
          <a:xfrm>
            <a:off x="3756613" y="6646150"/>
            <a:ext cx="0" cy="1109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diamond"/>
          </a:ln>
        </p:spPr>
      </p:cxnSp>
      <p:sp>
        <p:nvSpPr>
          <p:cNvPr id="296" name="Google Shape;296;p26"/>
          <p:cNvSpPr txBox="1"/>
          <p:nvPr/>
        </p:nvSpPr>
        <p:spPr>
          <a:xfrm>
            <a:off x="904513" y="6953725"/>
            <a:ext cx="2852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vector of all means</a:t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700" y="6078688"/>
            <a:ext cx="2638425" cy="40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6"/>
          <p:cNvGrpSpPr/>
          <p:nvPr/>
        </p:nvGrpSpPr>
        <p:grpSpPr>
          <a:xfrm>
            <a:off x="904413" y="8145475"/>
            <a:ext cx="3653875" cy="1915525"/>
            <a:chOff x="904413" y="8145475"/>
            <a:chExt cx="3653875" cy="1915525"/>
          </a:xfrm>
        </p:grpSpPr>
        <p:cxnSp>
          <p:nvCxnSpPr>
            <p:cNvPr id="299" name="Google Shape;299;p26"/>
            <p:cNvCxnSpPr/>
            <p:nvPr/>
          </p:nvCxnSpPr>
          <p:spPr>
            <a:xfrm>
              <a:off x="3442288" y="8145475"/>
              <a:ext cx="0" cy="95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diamond"/>
              <a:tailEnd len="med" w="med" type="triangle"/>
            </a:ln>
          </p:spPr>
        </p:cxnSp>
        <p:sp>
          <p:nvSpPr>
            <p:cNvPr id="300" name="Google Shape;300;p26"/>
            <p:cNvSpPr txBox="1"/>
            <p:nvPr/>
          </p:nvSpPr>
          <p:spPr>
            <a:xfrm>
              <a:off x="904413" y="8283625"/>
              <a:ext cx="2852100" cy="50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2200">
                  <a:solidFill>
                    <a:srgbClr val="999999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… one-hot vector</a:t>
              </a:r>
              <a:endParaRPr/>
            </a:p>
          </p:txBody>
        </p:sp>
        <p:pic>
          <p:nvPicPr>
            <p:cNvPr id="301" name="Google Shape;301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95288" y="9104875"/>
              <a:ext cx="2562225" cy="40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6"/>
            <p:cNvPicPr preferRelativeResize="0"/>
            <p:nvPr/>
          </p:nvPicPr>
          <p:blipFill rotWithShape="1">
            <a:blip r:embed="rId5">
              <a:alphaModFix/>
            </a:blip>
            <a:srcRect b="0" l="91665" r="0" t="0"/>
            <a:stretch/>
          </p:blipFill>
          <p:spPr>
            <a:xfrm>
              <a:off x="3389463" y="9670475"/>
              <a:ext cx="350900" cy="39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6"/>
            <p:cNvSpPr/>
            <p:nvPr/>
          </p:nvSpPr>
          <p:spPr>
            <a:xfrm rot="-5400000">
              <a:off x="3489688" y="8549400"/>
              <a:ext cx="264900" cy="1872300"/>
            </a:xfrm>
            <a:prstGeom prst="leftBracket">
              <a:avLst>
                <a:gd fmla="val 83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4" name="Google Shape;304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9475" y="7666450"/>
            <a:ext cx="332422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 rotWithShape="1">
          <a:blip r:embed="rId6">
            <a:alphaModFix/>
          </a:blip>
          <a:srcRect b="0" l="61473" r="0" t="0"/>
          <a:stretch/>
        </p:blipFill>
        <p:spPr>
          <a:xfrm>
            <a:off x="4771450" y="7714364"/>
            <a:ext cx="1582775" cy="330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87599" y="5714775"/>
            <a:ext cx="4374320" cy="15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10738938" y="6248425"/>
            <a:ext cx="6106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rgbClr val="999999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… data is from a gaussian with some mean 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orotech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